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5" r:id="rId1"/>
  </p:sldMasterIdLst>
  <p:notesMasterIdLst>
    <p:notesMasterId r:id="rId82"/>
  </p:notesMasterIdLst>
  <p:handoutMasterIdLst>
    <p:handoutMasterId r:id="rId83"/>
  </p:handoutMasterIdLst>
  <p:sldIdLst>
    <p:sldId id="534" r:id="rId2"/>
    <p:sldId id="529" r:id="rId3"/>
    <p:sldId id="596" r:id="rId4"/>
    <p:sldId id="548" r:id="rId5"/>
    <p:sldId id="561" r:id="rId6"/>
    <p:sldId id="549" r:id="rId7"/>
    <p:sldId id="550" r:id="rId8"/>
    <p:sldId id="551" r:id="rId9"/>
    <p:sldId id="554" r:id="rId10"/>
    <p:sldId id="552" r:id="rId11"/>
    <p:sldId id="553" r:id="rId12"/>
    <p:sldId id="555" r:id="rId13"/>
    <p:sldId id="556" r:id="rId14"/>
    <p:sldId id="557" r:id="rId15"/>
    <p:sldId id="577" r:id="rId16"/>
    <p:sldId id="558" r:id="rId17"/>
    <p:sldId id="559" r:id="rId18"/>
    <p:sldId id="560" r:id="rId19"/>
    <p:sldId id="444" r:id="rId20"/>
    <p:sldId id="450" r:id="rId21"/>
    <p:sldId id="455" r:id="rId22"/>
    <p:sldId id="531" r:id="rId23"/>
    <p:sldId id="568" r:id="rId24"/>
    <p:sldId id="563" r:id="rId25"/>
    <p:sldId id="564" r:id="rId26"/>
    <p:sldId id="576" r:id="rId27"/>
    <p:sldId id="567" r:id="rId28"/>
    <p:sldId id="595" r:id="rId29"/>
    <p:sldId id="566" r:id="rId30"/>
    <p:sldId id="565" r:id="rId31"/>
    <p:sldId id="570" r:id="rId32"/>
    <p:sldId id="569" r:id="rId33"/>
    <p:sldId id="571" r:id="rId34"/>
    <p:sldId id="572" r:id="rId35"/>
    <p:sldId id="597" r:id="rId36"/>
    <p:sldId id="582" r:id="rId37"/>
    <p:sldId id="583" r:id="rId38"/>
    <p:sldId id="584" r:id="rId39"/>
    <p:sldId id="585" r:id="rId40"/>
    <p:sldId id="586" r:id="rId41"/>
    <p:sldId id="587" r:id="rId42"/>
    <p:sldId id="588" r:id="rId43"/>
    <p:sldId id="590" r:id="rId44"/>
    <p:sldId id="589" r:id="rId45"/>
    <p:sldId id="591" r:id="rId46"/>
    <p:sldId id="537" r:id="rId47"/>
    <p:sldId id="506" r:id="rId48"/>
    <p:sldId id="507" r:id="rId49"/>
    <p:sldId id="594" r:id="rId50"/>
    <p:sldId id="593" r:id="rId51"/>
    <p:sldId id="592" r:id="rId52"/>
    <p:sldId id="541" r:id="rId53"/>
    <p:sldId id="511" r:id="rId54"/>
    <p:sldId id="539" r:id="rId55"/>
    <p:sldId id="542" r:id="rId56"/>
    <p:sldId id="543" r:id="rId57"/>
    <p:sldId id="544" r:id="rId58"/>
    <p:sldId id="547" r:id="rId59"/>
    <p:sldId id="546" r:id="rId60"/>
    <p:sldId id="446" r:id="rId61"/>
    <p:sldId id="462" r:id="rId62"/>
    <p:sldId id="447" r:id="rId63"/>
    <p:sldId id="448" r:id="rId64"/>
    <p:sldId id="463" r:id="rId65"/>
    <p:sldId id="473" r:id="rId66"/>
    <p:sldId id="477" r:id="rId67"/>
    <p:sldId id="478" r:id="rId68"/>
    <p:sldId id="466" r:id="rId69"/>
    <p:sldId id="475" r:id="rId70"/>
    <p:sldId id="476" r:id="rId71"/>
    <p:sldId id="474" r:id="rId72"/>
    <p:sldId id="486" r:id="rId73"/>
    <p:sldId id="538" r:id="rId74"/>
    <p:sldId id="581" r:id="rId75"/>
    <p:sldId id="573" r:id="rId76"/>
    <p:sldId id="574" r:id="rId77"/>
    <p:sldId id="575" r:id="rId78"/>
    <p:sldId id="578" r:id="rId79"/>
    <p:sldId id="579" r:id="rId80"/>
    <p:sldId id="580" r:id="rId81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E25FCD-1869-1944-82B8-FE7F788A1751}">
          <p14:sldIdLst>
            <p14:sldId id="534"/>
          </p14:sldIdLst>
        </p14:section>
        <p14:section name="2.1 Instruction Set" id="{A84BF4FD-7FF5-A74A-AA3F-2FBAC8C9AC30}">
          <p14:sldIdLst>
            <p14:sldId id="529"/>
            <p14:sldId id="596"/>
            <p14:sldId id="548"/>
            <p14:sldId id="561"/>
            <p14:sldId id="549"/>
            <p14:sldId id="550"/>
            <p14:sldId id="551"/>
            <p14:sldId id="554"/>
            <p14:sldId id="552"/>
            <p14:sldId id="553"/>
            <p14:sldId id="555"/>
            <p14:sldId id="556"/>
            <p14:sldId id="557"/>
            <p14:sldId id="577"/>
            <p14:sldId id="558"/>
            <p14:sldId id="559"/>
            <p14:sldId id="560"/>
            <p14:sldId id="444"/>
            <p14:sldId id="450"/>
            <p14:sldId id="455"/>
          </p14:sldIdLst>
        </p14:section>
        <p14:section name="2.8 Registers" id="{9CF05047-41EF-394E-BBF9-8AD2C5E82D84}">
          <p14:sldIdLst>
            <p14:sldId id="531"/>
            <p14:sldId id="568"/>
            <p14:sldId id="563"/>
            <p14:sldId id="564"/>
            <p14:sldId id="576"/>
            <p14:sldId id="567"/>
            <p14:sldId id="595"/>
            <p14:sldId id="566"/>
            <p14:sldId id="565"/>
          </p14:sldIdLst>
        </p14:section>
        <p14:section name="2.4 Numbers" id="{5CF877E5-E444-3740-A701-546F0B8AE3EF}">
          <p14:sldIdLst>
            <p14:sldId id="570"/>
            <p14:sldId id="569"/>
            <p14:sldId id="571"/>
            <p14:sldId id="572"/>
          </p14:sldIdLst>
        </p14:section>
        <p14:section name="2.5 D-Type - Instruction Format" id="{C455592A-A65A-2546-953D-177E10B6802B}">
          <p14:sldIdLst>
            <p14:sldId id="597"/>
            <p14:sldId id="582"/>
            <p14:sldId id="583"/>
            <p14:sldId id="584"/>
          </p14:sldIdLst>
        </p14:section>
        <p14:section name="2.5 I - Type Instruction Format" id="{E8BE152D-5120-2E4B-AA49-F71EFB99583A}">
          <p14:sldIdLst>
            <p14:sldId id="585"/>
            <p14:sldId id="586"/>
          </p14:sldIdLst>
        </p14:section>
        <p14:section name="2.5 B-Type Insturction Format" id="{DA4646E5-31C7-5745-A39F-811BEAAA8B38}">
          <p14:sldIdLst>
            <p14:sldId id="587"/>
            <p14:sldId id="588"/>
            <p14:sldId id="590"/>
            <p14:sldId id="589"/>
          </p14:sldIdLst>
        </p14:section>
        <p14:section name="2.6 Shift and Logical Operations" id="{E2D7C10E-062D-6441-9D83-27F4B378D5E8}">
          <p14:sldIdLst>
            <p14:sldId id="591"/>
            <p14:sldId id="537"/>
            <p14:sldId id="506"/>
            <p14:sldId id="507"/>
            <p14:sldId id="594"/>
            <p14:sldId id="593"/>
            <p14:sldId id="592"/>
          </p14:sldIdLst>
        </p14:section>
        <p14:section name="Converting to Machine Code" id="{E302143F-61E5-184B-9E9B-2AF71CD2E542}">
          <p14:sldIdLst>
            <p14:sldId id="541"/>
            <p14:sldId id="511"/>
            <p14:sldId id="539"/>
            <p14:sldId id="542"/>
            <p14:sldId id="543"/>
            <p14:sldId id="544"/>
            <p14:sldId id="547"/>
            <p14:sldId id="546"/>
          </p14:sldIdLst>
        </p14:section>
        <p14:section name="Memory Considerations" id="{4BD0F503-AF81-614E-8764-D312238D167F}">
          <p14:sldIdLst>
            <p14:sldId id="446"/>
            <p14:sldId id="462"/>
            <p14:sldId id="447"/>
            <p14:sldId id="448"/>
            <p14:sldId id="463"/>
          </p14:sldIdLst>
        </p14:section>
        <p14:section name="2.7 Branch" id="{46310192-D725-DA4A-8521-DE782AE7FC59}">
          <p14:sldIdLst>
            <p14:sldId id="473"/>
            <p14:sldId id="477"/>
            <p14:sldId id="478"/>
            <p14:sldId id="466"/>
            <p14:sldId id="475"/>
            <p14:sldId id="476"/>
            <p14:sldId id="474"/>
            <p14:sldId id="486"/>
          </p14:sldIdLst>
        </p14:section>
        <p14:section name="2.5 R-Type - Instruction Format" id="{03C762D2-8B57-2349-9486-E3A85D2C0E83}">
          <p14:sldIdLst>
            <p14:sldId id="538"/>
            <p14:sldId id="581"/>
            <p14:sldId id="573"/>
            <p14:sldId id="574"/>
            <p14:sldId id="575"/>
            <p14:sldId id="578"/>
            <p14:sldId id="579"/>
            <p14:sldId id="5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7F007F"/>
    <a:srgbClr val="139A29"/>
    <a:srgbClr val="0041C4"/>
    <a:srgbClr val="007A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4" autoAdjust="0"/>
    <p:restoredTop sz="94789"/>
  </p:normalViewPr>
  <p:slideViewPr>
    <p:cSldViewPr snapToGrid="0" snapToObjects="1">
      <p:cViewPr varScale="1">
        <p:scale>
          <a:sx n="112" d="100"/>
          <a:sy n="112" d="100"/>
        </p:scale>
        <p:origin x="172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-317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EF453-3529-3A42-AFF9-BCD2FFAC1A61}" type="datetime1">
              <a:rPr lang="en-US" smtClean="0"/>
              <a:pPr/>
              <a:t>6/11/24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604AE-607F-1748-AF38-31532CAE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282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29D3E-CA85-604F-9237-1D681A07E52F}" type="datetime1">
              <a:rPr lang="en-US" smtClean="0"/>
              <a:pPr/>
              <a:t>6/11/24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AB768-8DD1-0841-B818-06F39B1574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3640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23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1C4863-EFD1-3B22-84A2-2BCBF8119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D424DD-4960-F383-91BC-A4C5DE1F0E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5614E2-733D-A8FE-C4BA-DECC25C892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8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45918E-9CAF-7E9D-4B0D-ACEE84D3A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47424C-E7E1-96DB-6C84-E349DE3083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37581F-09E9-31B7-B7E0-480C6CCF89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17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30373-F0F4-4BEB-2112-CC32F6C09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BADBAF-A62E-34E2-B999-D671279845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DA490E-C5FE-ACA9-099E-2CE9DC425D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16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F7119-50E6-AEBB-6695-2289FC6AA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53EF73-391B-EB0F-4050-340EF3603F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BBB906-3C31-DEFE-1B43-FB9B157E6E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0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06CAA-3A3D-1445-50C8-B5D49B332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DD2CF7-B3C0-6FD9-E528-2109BB39F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8C8045-ACD4-3AA1-0561-D14EE1B022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10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887EE-BAA4-2F0F-0FFC-60BCDC1B4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93147-E4C9-9E26-527A-1D83BDC60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441618-1F1E-D114-8D3A-AFB0E59F9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09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3FA26-17DE-4049-A1CF-749631A00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CFE60C-586A-842B-FA2E-BB7D54B5BC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1313CE-6C93-EBF2-2BAF-6BF81FA784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07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13BBC-5785-BF71-EEC2-50A936FCD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A86A13-E972-8A36-7317-CD76EDC685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097336-4966-83E6-30A9-1BE68228AC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042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CC0BF-EF71-D395-412A-C03257499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77A504-ABD8-DF69-337F-548E5999B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06CDF5-22C8-31C2-1269-A83AC37F9B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2774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EC030-84D2-031C-0C04-B7174A677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DC0615-1C34-3F92-ABF4-C8E15F5A24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51A7AA-DB74-0A70-5074-C523A45C6E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85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9587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EA290-0347-E7AF-B523-65A7A253D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F6E07E-CDFB-B907-1BD9-077E3E6E8B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AEF84A-76A6-A2E0-0D81-376C7C81D0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7326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D0EFE-4575-C494-FCB3-1BB14B0C4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68CA83-EEAE-EC03-018C-6EE435AC51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BF084C-348A-8F26-D8FA-8FB7E786F5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59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3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07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90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EAA12-69C2-1CB8-4E2D-A06737F9F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420107-F565-22CA-8BB6-2AFB0A3B16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EF01B-FD48-ECB6-B1AF-89CFB7862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43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BC899-85F6-67ED-A9E2-6C777A69D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20F9DC-3E3C-5409-BB5A-B194EA0372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AE2BEF-E451-D202-A869-FA26994543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69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1D551-A872-414B-6938-E6666BED8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8CB58-5ECA-F360-8E36-012827E956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5024A3-F986-4575-E2FB-C159E345B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6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51AA7-EBB0-ED27-0A79-081C6A3A5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EB1140-9FD7-8923-F8BA-B0ABA53B4C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6CD5DA-96E0-5A23-B26A-79954FC629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51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EB133E6E-5301-A53C-B650-DB6E84DD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" y="6199281"/>
            <a:ext cx="2133600" cy="365125"/>
          </a:xfrm>
        </p:spPr>
        <p:txBody>
          <a:bodyPr/>
          <a:lstStyle/>
          <a:p>
            <a:fld id="{54DED4AA-B696-3A49-846B-BE0CC29DC1CC}" type="datetime1">
              <a:rPr lang="en-US" smtClean="0"/>
              <a:t>6/11/24</a:t>
            </a:fld>
            <a:endParaRPr lang="en-US"/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1A7BA8-7A20-4C3C-5D49-FCC1FF0F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68440" y="6199281"/>
            <a:ext cx="2133600" cy="365125"/>
          </a:xfrm>
        </p:spPr>
        <p:txBody>
          <a:bodyPr/>
          <a:lstStyle/>
          <a:p>
            <a:fld id="{07E4C76B-B62B-E041-BECA-E1452F308E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2152231-CFDA-4751-9FD6-8E02F3A067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329070"/>
            <a:ext cx="8229600" cy="4614530"/>
          </a:xfrm>
        </p:spPr>
        <p:txBody>
          <a:bodyPr/>
          <a:lstStyle>
            <a:lvl1pPr>
              <a:buNone/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5AEC823-5BEC-4917-C254-F2CE147AFD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93594"/>
            <a:ext cx="8229600" cy="801559"/>
          </a:xfrm>
        </p:spPr>
        <p:txBody>
          <a:bodyPr/>
          <a:lstStyle>
            <a:lvl1pPr>
              <a:defRPr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41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2440" y="6199281"/>
            <a:ext cx="2133600" cy="365125"/>
          </a:xfrm>
        </p:spPr>
        <p:txBody>
          <a:bodyPr/>
          <a:lstStyle/>
          <a:p>
            <a:fld id="{54DED4AA-B696-3A49-846B-BE0CC29DC1CC}" type="datetime1">
              <a:rPr lang="en-US" smtClean="0"/>
              <a:t>6/11/24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68440" y="6199281"/>
            <a:ext cx="2133600" cy="365125"/>
          </a:xfrm>
        </p:spPr>
        <p:txBody>
          <a:bodyPr/>
          <a:lstStyle/>
          <a:p>
            <a:fld id="{07E4C76B-B62B-E041-BECA-E1452F308E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72440" y="1318437"/>
            <a:ext cx="8229600" cy="4625163"/>
          </a:xfrm>
        </p:spPr>
        <p:txBody>
          <a:bodyPr/>
          <a:lstStyle>
            <a:lvl1pPr>
              <a:buNone/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7BB43-48C6-0E46-C3BF-9074B33B5A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" y="293594"/>
            <a:ext cx="8229600" cy="790927"/>
          </a:xfrm>
        </p:spPr>
        <p:txBody>
          <a:bodyPr/>
          <a:lstStyle>
            <a:lvl1pPr>
              <a:defRPr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7170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85000"/>
              </a:schemeClr>
            </a:gs>
            <a:gs pos="25000">
              <a:srgbClr val="787976"/>
            </a:gs>
            <a:gs pos="89000">
              <a:schemeClr val="bg1">
                <a:lumMod val="75000"/>
                <a:lumOff val="2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4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8391D-603A-284D-B039-3C7E9F302DCC}" type="datetime1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Sept. 17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4C76B-B62B-E041-BECA-E1452F308E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627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p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8E5D730-3D1D-A8FE-0BFA-99414C718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Chapter 2 Instructions- Language of the Computer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8CD6AD5-4BBE-ADAD-6D87-54A8CF7C2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391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86466-7AE6-7D10-0506-5C8649103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87A8B-1D29-2247-2F40-98BA5D7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A360CD-68E1-5508-389B-53A6C3DBE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521AF0-3AD6-6EC9-2B0C-B9A651C1B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990" y="1095375"/>
            <a:ext cx="672084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31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90B02-C674-7210-355F-268360850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D740DC-A601-1933-DA91-089BFC0FC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B2885-C907-2E85-DA8E-502DB5983E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Integers	8, 16, 32, 62 bits</a:t>
            </a:r>
          </a:p>
          <a:p>
            <a:pPr marL="914400" lvl="1" indent="-457200"/>
            <a:r>
              <a:rPr lang="en-US" dirty="0"/>
              <a:t>each has supporting registers. </a:t>
            </a:r>
          </a:p>
          <a:p>
            <a:pPr marL="457200" indent="-457200"/>
            <a:r>
              <a:rPr lang="en-US" dirty="0"/>
              <a:t>(let’s pretend we are on an 8-bit computer)</a:t>
            </a:r>
          </a:p>
          <a:p>
            <a:pPr marL="914400" lvl="1" indent="-457200"/>
            <a:r>
              <a:rPr lang="en-US" dirty="0"/>
              <a:t>10	0000 1010	0x0A</a:t>
            </a:r>
          </a:p>
          <a:p>
            <a:pPr marL="914400" lvl="1" indent="-457200"/>
            <a:r>
              <a:rPr lang="en-US" dirty="0"/>
              <a:t>129	1000 0001	0x81	(for an unsigned integer)</a:t>
            </a:r>
          </a:p>
          <a:p>
            <a:pPr marL="914400" lvl="1" indent="-457200"/>
            <a:r>
              <a:rPr lang="en-US" dirty="0"/>
              <a:t>-127	1000 0001	0x81	(for a signed integer)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Floats	32, 64 bit with supporting registers</a:t>
            </a:r>
          </a:p>
          <a:p>
            <a:pPr marL="914400" lvl="1" indent="-457200"/>
            <a:r>
              <a:rPr lang="en-US" sz="2400" u="none" strike="noStrike" dirty="0">
                <a:effectLst/>
              </a:rPr>
              <a:t>3.141592654	</a:t>
            </a:r>
          </a:p>
          <a:p>
            <a:pPr marL="1371600" lvl="2" indent="-457200"/>
            <a:r>
              <a:rPr lang="en-US" u="none" strike="noStrike" dirty="0">
                <a:effectLst/>
              </a:rPr>
              <a:t>01000000010010010000111111011010</a:t>
            </a:r>
          </a:p>
          <a:p>
            <a:pPr marL="1371600" lvl="2" indent="-457200"/>
            <a:r>
              <a:rPr lang="en-US" sz="2000" u="none" strike="noStrike" dirty="0">
                <a:effectLst/>
              </a:rPr>
              <a:t>0x40490FDA</a:t>
            </a:r>
            <a:endParaRPr lang="en-US" b="1" i="0" u="none" strike="noStrike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914400" lvl="1" indent="-457200"/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061095-62DB-9CA9-1B7E-5F8F800EB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and Scientific Based</a:t>
            </a:r>
          </a:p>
        </p:txBody>
      </p:sp>
    </p:spTree>
    <p:extLst>
      <p:ext uri="{BB962C8B-B14F-4D97-AF65-F5344CB8AC3E}">
        <p14:creationId xmlns:p14="http://schemas.microsoft.com/office/powerpoint/2010/main" val="2476868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31F83B-0487-C3E7-6E40-13DCC5E37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CF573-9A11-EAED-A805-E51A98BF94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  <a:tabLst>
                <a:tab pos="679450" algn="l"/>
                <a:tab pos="1654175" algn="l"/>
                <a:tab pos="3651250" algn="l"/>
              </a:tabLst>
            </a:pPr>
            <a:r>
              <a:rPr lang="en-US" dirty="0"/>
              <a:t>Data must first be retrieved from memory and saved to a register</a:t>
            </a:r>
          </a:p>
          <a:p>
            <a:pPr>
              <a:spcBef>
                <a:spcPts val="0"/>
              </a:spcBef>
              <a:tabLst>
                <a:tab pos="679450" algn="l"/>
                <a:tab pos="1654175" algn="l"/>
                <a:tab pos="3651250" algn="l"/>
              </a:tabLst>
            </a:pPr>
            <a:r>
              <a:rPr lang="en-US" dirty="0">
                <a:solidFill>
                  <a:schemeClr val="tx1"/>
                </a:solidFill>
                <a:effectLst/>
                <a:latin typeface="Helvetica" pitchFamily="2" charset="0"/>
              </a:rPr>
              <a:t>		</a:t>
            </a:r>
            <a:r>
              <a:rPr lang="en-US" sz="22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Convert Fahrenheit to Celsius</a:t>
            </a:r>
          </a:p>
          <a:p>
            <a:pPr>
              <a:spcBef>
                <a:spcPts val="0"/>
              </a:spcBef>
              <a:tabLst>
                <a:tab pos="679450" algn="l"/>
                <a:tab pos="1654175" algn="l"/>
                <a:tab pos="3651250" algn="l"/>
              </a:tabLst>
            </a:pPr>
            <a:r>
              <a:rPr lang="en-US" sz="22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ADRP</a:t>
            </a:r>
            <a:r>
              <a:rPr lang="en-US" sz="22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fahr</a:t>
            </a: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2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Get mem </a:t>
            </a:r>
            <a:r>
              <a:rPr lang="en-US" sz="22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</a:t>
            </a:r>
            <a:r>
              <a:rPr lang="en-US" sz="22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en-US" sz="22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fahr</a:t>
            </a:r>
            <a:endParaRPr lang="en-US" sz="22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  <a:tab pos="1654175" algn="l"/>
                <a:tab pos="3651250" algn="l"/>
              </a:tabLst>
            </a:pPr>
            <a:r>
              <a:rPr lang="en-US" sz="22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ADD</a:t>
            </a:r>
            <a:r>
              <a:rPr lang="en-US" sz="22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2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:lo12:</a:t>
            </a:r>
            <a:r>
              <a:rPr lang="en-US" sz="22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fahr  </a:t>
            </a:r>
            <a:r>
              <a:rPr lang="en-US" sz="22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Normalize </a:t>
            </a:r>
            <a:r>
              <a:rPr lang="en-US" sz="22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</a:t>
            </a:r>
            <a:endParaRPr lang="en-US" sz="22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  <a:tab pos="1654175" algn="l"/>
                <a:tab pos="3651250" algn="l"/>
              </a:tabLst>
            </a:pP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2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copy temperature to Reg. S2</a:t>
            </a:r>
          </a:p>
          <a:p>
            <a:pPr>
              <a:spcBef>
                <a:spcPts val="0"/>
              </a:spcBef>
              <a:tabLst>
                <a:tab pos="679450" algn="l"/>
                <a:tab pos="1654175" algn="l"/>
                <a:tab pos="3651250" algn="l"/>
              </a:tabLst>
            </a:pPr>
            <a:r>
              <a:rPr lang="en-US" sz="22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LDUR</a:t>
            </a:r>
            <a:r>
              <a:rPr lang="en-US" sz="22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i="1" dirty="0">
                <a:solidFill>
                  <a:srgbClr val="FFC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22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2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2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#0</a:t>
            </a:r>
            <a:r>
              <a:rPr lang="en-US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 temp is a FP num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44A189-97A0-45FD-9111-E93CDB9A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 to operate on data</a:t>
            </a:r>
          </a:p>
        </p:txBody>
      </p:sp>
    </p:spTree>
    <p:extLst>
      <p:ext uri="{BB962C8B-B14F-4D97-AF65-F5344CB8AC3E}">
        <p14:creationId xmlns:p14="http://schemas.microsoft.com/office/powerpoint/2010/main" val="57292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EC0CF-D4B8-5E67-DA47-BCD404816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9F51AC-077B-65F1-3402-F4A660279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F90B4-6AFB-46DA-4182-6A98C3DDE4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Operations are done between two registers or one register and a constant value</a:t>
            </a:r>
          </a:p>
          <a:p>
            <a:pPr marL="0" indent="0">
              <a:spcBef>
                <a:spcPts val="0"/>
              </a:spcBef>
            </a:pP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FMULS</a:t>
            </a:r>
            <a:r>
              <a:rPr lang="en-US" sz="2000" b="1" dirty="0">
                <a:solidFill>
                  <a:srgbClr val="FFC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#9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multiply temp by 9</a:t>
            </a:r>
          </a:p>
          <a:p>
            <a:pPr marL="0" indent="0">
              <a:spcBef>
                <a:spcPts val="0"/>
              </a:spcBef>
            </a:pP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FDIVS</a:t>
            </a:r>
            <a:r>
              <a:rPr lang="en-US" sz="2000" b="1" dirty="0">
                <a:solidFill>
                  <a:srgbClr val="FFC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#5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divide temp by 5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Then the value is stored back to long term memory</a:t>
            </a:r>
          </a:p>
          <a:p>
            <a:pPr>
              <a:spcBef>
                <a:spcPts val="0"/>
              </a:spcBef>
              <a:tabLst>
                <a:tab pos="679450" algn="l"/>
                <a:tab pos="154146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ADRP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celc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Get mem </a:t>
            </a:r>
            <a:r>
              <a:rPr lang="en-US" sz="20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en-US" sz="20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celc</a:t>
            </a:r>
            <a:endParaRPr lang="en-US" sz="20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  <a:tab pos="154146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ADD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:lo12:</a:t>
            </a:r>
            <a:r>
              <a:rPr lang="en-US" sz="20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celc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Normalize </a:t>
            </a:r>
            <a:r>
              <a:rPr lang="en-US" sz="20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adrs</a:t>
            </a:r>
            <a:endParaRPr lang="en-US" sz="20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  <a:tab pos="1541463" algn="l"/>
              </a:tabLst>
            </a:pP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save temperature to </a:t>
            </a:r>
            <a:r>
              <a:rPr lang="en-US" sz="20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celcius</a:t>
            </a:r>
            <a:r>
              <a:rPr lang="en-US" sz="200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memory location</a:t>
            </a:r>
          </a:p>
          <a:p>
            <a:pPr>
              <a:spcBef>
                <a:spcPts val="0"/>
              </a:spcBef>
              <a:tabLst>
                <a:tab pos="679450" algn="l"/>
                <a:tab pos="154146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STUR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C5664F-5E60-FFC8-EDAB-8D3C8AE10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 to operate on data</a:t>
            </a:r>
          </a:p>
        </p:txBody>
      </p:sp>
    </p:spTree>
    <p:extLst>
      <p:ext uri="{BB962C8B-B14F-4D97-AF65-F5344CB8AC3E}">
        <p14:creationId xmlns:p14="http://schemas.microsoft.com/office/powerpoint/2010/main" val="1269590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F665C2-22CC-7792-1E24-AE4B42EA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23614-F429-9EA3-ED50-9655ADB75B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Moving data to and from memory</a:t>
            </a:r>
          </a:p>
          <a:p>
            <a:pPr marL="800100" lvl="1" indent="-342900"/>
            <a:r>
              <a:rPr lang="en-US" dirty="0"/>
              <a:t>Type of instruction used:</a:t>
            </a:r>
          </a:p>
          <a:p>
            <a:pPr marL="1257300" lvl="2" indent="-342900">
              <a:tabLst>
                <a:tab pos="1768475" algn="l"/>
                <a:tab pos="2617788" algn="l"/>
                <a:tab pos="4852988" algn="l"/>
                <a:tab pos="5249863" algn="l"/>
              </a:tabLst>
            </a:pPr>
            <a:r>
              <a:rPr lang="en-US" dirty="0"/>
              <a:t>D Format Register to/from memory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LDUR	X2, [X5, #16]	//	X2 = array[2]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STUR	X2, [X5] #32]	//	array[4] = X2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4217988" algn="l"/>
                <a:tab pos="4908550" algn="l"/>
              </a:tabLst>
            </a:pPr>
            <a:r>
              <a:rPr lang="en-US" dirty="0"/>
              <a:t>Working on Data</a:t>
            </a:r>
          </a:p>
          <a:p>
            <a:pPr marL="1257300" lvl="2" indent="-342900">
              <a:tabLst>
                <a:tab pos="4217988" algn="l"/>
                <a:tab pos="4908550" algn="l"/>
              </a:tabLst>
            </a:pPr>
            <a:r>
              <a:rPr lang="en-US" dirty="0"/>
              <a:t>R (Register to Register)</a:t>
            </a:r>
          </a:p>
          <a:p>
            <a:pPr marL="914400" lvl="2" indent="0">
              <a:buNone/>
              <a:tabLst>
                <a:tab pos="1768475" algn="l"/>
                <a:tab pos="2617788" algn="l"/>
                <a:tab pos="4795838" algn="l"/>
              </a:tabLst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ADD	X4, X3, X2	// X4 = X3 + X2</a:t>
            </a:r>
          </a:p>
          <a:p>
            <a:pPr marL="1257300" lvl="2" indent="-339725">
              <a:tabLst>
                <a:tab pos="1768475" algn="l"/>
                <a:tab pos="2617788" algn="l"/>
                <a:tab pos="4795838" algn="l"/>
              </a:tabLst>
            </a:pPr>
            <a:r>
              <a:rPr lang="en-US" dirty="0"/>
              <a:t>I ‘Add’ Constant to a Register	// or Sub, </a:t>
            </a:r>
            <a:r>
              <a:rPr lang="en-US" dirty="0" err="1"/>
              <a:t>Mult</a:t>
            </a:r>
            <a:r>
              <a:rPr lang="en-US" dirty="0"/>
              <a:t>, </a:t>
            </a:r>
            <a:r>
              <a:rPr lang="en-US" dirty="0" err="1"/>
              <a:t>Div</a:t>
            </a:r>
            <a:r>
              <a:rPr lang="en-US" dirty="0"/>
              <a:t>, OR, AND</a:t>
            </a:r>
          </a:p>
          <a:p>
            <a:pPr marL="914400" lvl="2" indent="0">
              <a:lnSpc>
                <a:spcPct val="130000"/>
              </a:lnSpc>
              <a:buNone/>
              <a:tabLst>
                <a:tab pos="1768475" algn="l"/>
                <a:tab pos="2617788" algn="l"/>
                <a:tab pos="4795838" algn="l"/>
              </a:tabLst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ADDI	X5, X5, </a:t>
            </a:r>
            <a:r>
              <a:rPr lang="en-US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#20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// X5 += 20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4B76727-0A6A-E68B-18F6-CA934F358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Just Happened?</a:t>
            </a:r>
          </a:p>
        </p:txBody>
      </p:sp>
    </p:spTree>
    <p:extLst>
      <p:ext uri="{BB962C8B-B14F-4D97-AF65-F5344CB8AC3E}">
        <p14:creationId xmlns:p14="http://schemas.microsoft.com/office/powerpoint/2010/main" val="4180514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05E575-55C5-9452-6A32-4AFBF8688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33ADE-FF48-D530-2E8A-B884563CE7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SzPct val="101000"/>
              <a:buFont typeface="Arial" panose="020B0604020202020204" pitchFamily="34" charset="0"/>
              <a:buChar char="•"/>
            </a:pPr>
            <a:r>
              <a:rPr lang="en-US" altLang="en-US" sz="2400" dirty="0">
                <a:ea typeface="Times" charset="0"/>
              </a:rPr>
              <a:t>LEGv8</a:t>
            </a:r>
          </a:p>
          <a:p>
            <a:pPr marL="800100" lvl="1" indent="-342900">
              <a:lnSpc>
                <a:spcPct val="90000"/>
              </a:lnSpc>
              <a:buSzPct val="101000"/>
            </a:pP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dirty="0">
                <a:ea typeface="Times" charset="0"/>
              </a:rPr>
              <a:t>I </a:t>
            </a:r>
            <a:r>
              <a:rPr lang="mr-IN" altLang="en-US" dirty="0">
                <a:ea typeface="Times" charset="0"/>
                <a:cs typeface="+mn-cs"/>
              </a:rPr>
              <a:t>–</a:t>
            </a:r>
            <a:r>
              <a:rPr lang="en-US" altLang="en-US" dirty="0">
                <a:ea typeface="Times" charset="0"/>
              </a:rPr>
              <a:t> </a:t>
            </a: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dirty="0">
                <a:ea typeface="Times" charset="0"/>
              </a:rPr>
              <a:t> immediate: (or whatever Opcode that ends with an </a:t>
            </a: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I</a:t>
            </a:r>
            <a:r>
              <a:rPr lang="en-US" altLang="en-US" dirty="0">
                <a:ea typeface="Times" charset="0"/>
              </a:rPr>
              <a:t>) second operand is a constant</a:t>
            </a:r>
          </a:p>
          <a:p>
            <a:pPr marL="800100" lvl="1" indent="-342900">
              <a:lnSpc>
                <a:spcPct val="90000"/>
              </a:lnSpc>
              <a:buSzPct val="101000"/>
            </a:pPr>
            <a:r>
              <a:rPr lang="en-US" altLang="en-US" sz="2400" dirty="0">
                <a:ea typeface="Times" charset="0"/>
              </a:rPr>
              <a:t>F</a:t>
            </a: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sz="2400" dirty="0">
                <a:ea typeface="Times" charset="0"/>
              </a:rPr>
              <a:t> (floating point </a:t>
            </a: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operator</a:t>
            </a:r>
            <a:r>
              <a:rPr lang="en-US" altLang="en-US" sz="2400" dirty="0">
                <a:ea typeface="Times" charset="0"/>
              </a:rPr>
              <a:t>): implies Floating point registers</a:t>
            </a:r>
          </a:p>
          <a:p>
            <a:pPr marL="342900" indent="-342900">
              <a:lnSpc>
                <a:spcPct val="90000"/>
              </a:lnSpc>
              <a:buSzPct val="101000"/>
              <a:buFont typeface="Arial" panose="020B0604020202020204" pitchFamily="34" charset="0"/>
              <a:buChar char="•"/>
            </a:pPr>
            <a:r>
              <a:rPr lang="en-US" altLang="en-US" dirty="0">
                <a:ea typeface="Times" charset="0"/>
              </a:rPr>
              <a:t>ARMv8</a:t>
            </a:r>
          </a:p>
          <a:p>
            <a:pPr marL="800100" lvl="1" indent="-342900">
              <a:lnSpc>
                <a:spcPct val="90000"/>
              </a:lnSpc>
              <a:buSzPct val="101000"/>
            </a:pP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dirty="0">
                <a:ea typeface="Times" charset="0"/>
              </a:rPr>
              <a:t> is used for both regular </a:t>
            </a: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dirty="0">
                <a:ea typeface="Times" charset="0"/>
              </a:rPr>
              <a:t> and </a:t>
            </a: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ADDI</a:t>
            </a:r>
          </a:p>
          <a:p>
            <a:pPr marL="800100" lvl="1" indent="-342900">
              <a:lnSpc>
                <a:spcPct val="90000"/>
              </a:lnSpc>
              <a:buSzPct val="101000"/>
            </a:pPr>
            <a:r>
              <a:rPr lang="en-US" altLang="en-US" dirty="0">
                <a:solidFill>
                  <a:schemeClr val="tx2">
                    <a:lumMod val="75000"/>
                  </a:schemeClr>
                </a:solidFill>
                <a:ea typeface="Times" charset="0"/>
              </a:rPr>
              <a:t>ADD</a:t>
            </a:r>
            <a:r>
              <a:rPr lang="en-US" altLang="en-US" dirty="0">
                <a:ea typeface="Times" charset="0"/>
              </a:rPr>
              <a:t> is used to represent both Integer and floating point ADD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21D010-E42C-5C54-9DEB-912E19A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 on ARM v. LEG opcodes</a:t>
            </a:r>
          </a:p>
        </p:txBody>
      </p:sp>
    </p:spTree>
    <p:extLst>
      <p:ext uri="{BB962C8B-B14F-4D97-AF65-F5344CB8AC3E}">
        <p14:creationId xmlns:p14="http://schemas.microsoft.com/office/powerpoint/2010/main" val="1942879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A8AD57-BDBA-B452-ADAB-53FBA040F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93E2-1794-F9AC-C11C-F4C269BD32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High-level languages have constructs to jump to different parts of the code or loop through portions.</a:t>
            </a:r>
          </a:p>
          <a:p>
            <a:pPr marL="800100" lvl="1" indent="-342900"/>
            <a:r>
              <a:rPr lang="en-US" dirty="0"/>
              <a:t>If	then 	else if	else	endif</a:t>
            </a:r>
          </a:p>
          <a:p>
            <a:pPr marL="800100" lvl="1" indent="-342900"/>
            <a:r>
              <a:rPr lang="en-US" dirty="0"/>
              <a:t>Switch	case</a:t>
            </a:r>
          </a:p>
          <a:p>
            <a:pPr marL="800100" lvl="1" indent="-342900"/>
            <a:r>
              <a:rPr lang="en-US" dirty="0"/>
              <a:t>For</a:t>
            </a:r>
          </a:p>
          <a:p>
            <a:pPr marL="800100" lvl="1" indent="-342900"/>
            <a:r>
              <a:rPr lang="en-US" dirty="0"/>
              <a:t>While</a:t>
            </a:r>
          </a:p>
          <a:p>
            <a:pPr marL="800100" lvl="1" indent="-342900"/>
            <a:r>
              <a:rPr lang="en-US" dirty="0"/>
              <a:t>Do while</a:t>
            </a:r>
          </a:p>
          <a:p>
            <a:pPr marL="800100" lvl="1" indent="-342900"/>
            <a:r>
              <a:rPr lang="en-US" dirty="0"/>
              <a:t>Call a procedure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At the end of the day these will degenerate down to a compare statement and a conditional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>
                <a:solidFill>
                  <a:srgbClr val="FFFF00"/>
                </a:solidFill>
              </a:rPr>
              <a:t>Call</a:t>
            </a:r>
            <a:r>
              <a:rPr lang="en-US" dirty="0"/>
              <a:t> statement is a specialized form of a branch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F319A1-A678-E8F0-FB72-A9B3B6D38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course of your program flow</a:t>
            </a:r>
          </a:p>
        </p:txBody>
      </p:sp>
    </p:spTree>
    <p:extLst>
      <p:ext uri="{BB962C8B-B14F-4D97-AF65-F5344CB8AC3E}">
        <p14:creationId xmlns:p14="http://schemas.microsoft.com/office/powerpoint/2010/main" val="4237668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60E6E4-3363-BA48-EF21-B6EDF96A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38A8F-09A2-3925-29B9-A0BB702161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Choosing path A or 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(speed &gt; 100)	issue a ticket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do this in Assembler we would do the following</a:t>
            </a:r>
          </a:p>
          <a:p>
            <a:pPr>
              <a:spcBef>
                <a:spcPts val="0"/>
              </a:spcBef>
              <a:tabLst>
                <a:tab pos="679450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ADRP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speed</a:t>
            </a:r>
            <a:endParaRPr lang="en-US" sz="20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ADD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:lo12:speed</a:t>
            </a:r>
            <a:endParaRPr lang="en-US" sz="200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tabLst>
                <a:tab pos="679450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LDUR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spcBef>
                <a:spcPts val="0"/>
              </a:spcBef>
              <a:tabLst>
                <a:tab pos="679450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SUBIS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XZR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#100</a:t>
            </a:r>
          </a:p>
          <a:p>
            <a:pPr>
              <a:spcBef>
                <a:spcPts val="0"/>
              </a:spcBef>
              <a:tabLst>
                <a:tab pos="679450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B.GE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FFFF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TICKET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SUBIS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#75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B.LT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FFFF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EXIT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000" b="1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	Warning: code here to issue a warning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BR</a:t>
            </a: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i="1" dirty="0">
                <a:solidFill>
                  <a:srgbClr val="FFFF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EXIT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TICKET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//	code here to issue a ticket</a:t>
            </a:r>
          </a:p>
          <a:p>
            <a:pPr>
              <a:spcBef>
                <a:spcPts val="0"/>
              </a:spcBef>
              <a:tabLst>
                <a:tab pos="679450" algn="l"/>
                <a:tab pos="1825625" algn="l"/>
                <a:tab pos="2335213" algn="l"/>
              </a:tabLst>
            </a:pPr>
            <a:r>
              <a:rPr lang="en-US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		//	Exit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applicaiton</a:t>
            </a: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FE8F022-6314-2470-8DAF-58D2A57BE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Decisions</a:t>
            </a:r>
          </a:p>
        </p:txBody>
      </p:sp>
    </p:spTree>
    <p:extLst>
      <p:ext uri="{BB962C8B-B14F-4D97-AF65-F5344CB8AC3E}">
        <p14:creationId xmlns:p14="http://schemas.microsoft.com/office/powerpoint/2010/main" val="1565151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5D854C-BFA2-E051-27A4-EB1AFC161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8B41F-2C5C-2DC0-46C4-7148EEA4DC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318437"/>
            <a:ext cx="7711440" cy="507093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</a:tabLst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// Assume x0 holds the value to be switched on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SUBIS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XZR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X0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#33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Compare x0 with 33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B.LE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SMALL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Branch if LE to SMALL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SUBIS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XZR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X0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#66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Compare x0 with 66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B.LE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MEDIUM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Branch if equal to MEDIUM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LARGE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Branch if equal to LARGE</a:t>
            </a:r>
          </a:p>
          <a:p>
            <a:pPr>
              <a:spcBef>
                <a:spcPts val="0"/>
              </a:spcBef>
              <a:tabLst>
                <a:tab pos="2855913" algn="l"/>
              </a:tabLst>
            </a:pP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SMALL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Code for case 0 to 33 goes here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END_SWITCH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MEDIUM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	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Code for case 34 to 66 goes here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END_SWITCH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LARGE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			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Code for case 67 and above goes here</a:t>
            </a:r>
          </a:p>
          <a:p>
            <a:pPr>
              <a:spcBef>
                <a:spcPts val="0"/>
              </a:spcBef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END_SWITCH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END_SWITCH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// Code after the switch statement goes here</a:t>
            </a:r>
          </a:p>
          <a:p>
            <a:pPr>
              <a:spcBef>
                <a:spcPts val="0"/>
              </a:spcBef>
              <a:tabLst>
                <a:tab pos="452438" algn="l"/>
                <a:tab pos="1076325" algn="l"/>
                <a:tab pos="1768475" algn="l"/>
                <a:tab pos="2855913" algn="l"/>
              </a:tabLst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AE034A-1831-07D0-6408-615B7F601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lots of decisions</a:t>
            </a:r>
          </a:p>
        </p:txBody>
      </p:sp>
    </p:spTree>
    <p:extLst>
      <p:ext uri="{BB962C8B-B14F-4D97-AF65-F5344CB8AC3E}">
        <p14:creationId xmlns:p14="http://schemas.microsoft.com/office/powerpoint/2010/main" val="2561437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6BBAAA-D240-4F4F-900D-D332498EE5B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6248400" y="6100763"/>
            <a:ext cx="2895600" cy="365125"/>
          </a:xfrm>
        </p:spPr>
        <p:txBody>
          <a:bodyPr/>
          <a:lstStyle/>
          <a:p>
            <a:r>
              <a:rPr lang="en-US"/>
              <a:t>Sept. 10 2020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D7817FC-9404-A944-C6F4-A7C35D33F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" y="293594"/>
            <a:ext cx="8229600" cy="801559"/>
          </a:xfrm>
        </p:spPr>
        <p:txBody>
          <a:bodyPr/>
          <a:lstStyle/>
          <a:p>
            <a:r>
              <a:rPr lang="en-US" dirty="0"/>
              <a:t>ARM/LEG/RISC – side note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9092C3-7A2D-E53B-9866-4A2A7D7D3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290693"/>
            <a:ext cx="8229600" cy="4572897"/>
          </a:xfrm>
        </p:spPr>
        <p:txBody>
          <a:bodyPr/>
          <a:lstStyle/>
          <a:p>
            <a:pPr marL="0" indent="0"/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A subset, called LEGv8 (Lessen Extrinsic Garrulity), used throughout the book</a:t>
            </a:r>
          </a:p>
          <a:p>
            <a:pPr marL="0" indent="0"/>
            <a:r>
              <a:rPr lang="en-US" altLang="en-US" sz="1600" dirty="0">
                <a:solidFill>
                  <a:srgbClr val="C00000"/>
                </a:solidFill>
                <a:latin typeface="+mn-lt"/>
                <a:ea typeface="Times" charset="0"/>
                <a:cs typeface="Times" charset="0"/>
              </a:rPr>
              <a:t>There are some differences between LEGv8 and ARMv8 – only ARMv8 works on DS5</a:t>
            </a:r>
          </a:p>
          <a:p>
            <a:pPr marL="0" indent="0"/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ARMV8 has many more instructions than LEGv8</a:t>
            </a:r>
          </a:p>
          <a:p>
            <a:pPr marL="0" indent="0"/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Commercialized by ARM Holdings (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  <a:hlinkClick r:id="rId3"/>
              </a:rPr>
              <a:t>www.arm.com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)</a:t>
            </a:r>
          </a:p>
          <a:p>
            <a:pPr marL="0" indent="0"/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Large share of embedded computer market (cell phones, tablet, cars, printers, cameras..)</a:t>
            </a:r>
          </a:p>
          <a:p>
            <a:pPr marL="0" indent="0"/>
            <a:r>
              <a:rPr lang="en-US" altLang="en-US" sz="1600" dirty="0">
                <a:solidFill>
                  <a:schemeClr val="tx1"/>
                </a:solidFill>
                <a:latin typeface="+mn-lt"/>
                <a:ea typeface="Times" charset="0"/>
                <a:cs typeface="Times" charset="0"/>
              </a:rPr>
              <a:t>Typical of many modern ISAs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altLang="en-US" sz="1600" dirty="0">
                <a:ea typeface="Times" charset="0"/>
                <a:cs typeface="Times" charset="0"/>
              </a:rPr>
              <a:t>See </a:t>
            </a:r>
            <a:r>
              <a:rPr lang="en-US" altLang="en-US" sz="1600" dirty="0">
                <a:solidFill>
                  <a:schemeClr val="bg1"/>
                </a:solidFill>
                <a:ea typeface="Times" charset="0"/>
                <a:cs typeface="Times" charset="0"/>
              </a:rPr>
              <a:t>ARM Reference Data tear-out card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+mn-lt"/>
                <a:cs typeface="Arial"/>
              </a:rPr>
              <a:t>A new initiative to compete with ARM</a:t>
            </a:r>
            <a:br>
              <a:rPr lang="en-US" sz="1600" dirty="0">
                <a:solidFill>
                  <a:schemeClr val="tx1"/>
                </a:solidFill>
                <a:latin typeface="+mn-lt"/>
                <a:cs typeface="Arial"/>
              </a:rPr>
            </a:br>
            <a:r>
              <a:rPr lang="en-US" sz="1600" dirty="0">
                <a:solidFill>
                  <a:schemeClr val="tx1"/>
                </a:solidFill>
                <a:latin typeface="+mn-lt"/>
                <a:cs typeface="Arial"/>
              </a:rPr>
              <a:t>	RISC V foundation </a:t>
            </a:r>
            <a:r>
              <a:rPr lang="en-US" sz="1600" dirty="0">
                <a:solidFill>
                  <a:schemeClr val="tx1"/>
                </a:solidFill>
                <a:latin typeface="+mn-lt"/>
                <a:cs typeface="Arial"/>
                <a:sym typeface="Wingdings" pitchFamily="2" charset="2"/>
              </a:rPr>
              <a:t> open source architecture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+mn-lt"/>
                <a:cs typeface="Arial"/>
                <a:sym typeface="Wingdings" pitchFamily="2" charset="2"/>
              </a:rPr>
              <a:t>		You do not have to pay to build hardware for RISC V instructions</a:t>
            </a:r>
          </a:p>
        </p:txBody>
      </p:sp>
    </p:spTree>
    <p:extLst>
      <p:ext uri="{BB962C8B-B14F-4D97-AF65-F5344CB8AC3E}">
        <p14:creationId xmlns:p14="http://schemas.microsoft.com/office/powerpoint/2010/main" val="1749445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DCD5D-362D-B4A3-559F-CF154F71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69BA48-AF2D-8415-2873-13C13F2B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Instructions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90710-E1C6-0688-7FF6-CF57BCC87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" y="1379426"/>
            <a:ext cx="8321040" cy="527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9747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0B09CD8-D913-3E46-9ED9-6CEDA8F0B7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The program in </a:t>
            </a:r>
            <a:r>
              <a:rPr lang="en-US" altLang="en-US" sz="14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test.S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file to be used in help lab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.data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	v, %object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.size	v, 3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v:	.</a:t>
            </a:r>
            <a:r>
              <a:rPr lang="en-US" altLang="en-US" sz="14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1, 2, 3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.text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.global main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.arch armv8-a+fp+simd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 main, %function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main: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ADRP 	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 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	</a:t>
            </a:r>
            <a:r>
              <a:rPr lang="en-US" altLang="en-US" sz="1400" b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v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	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	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 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</a:t>
            </a:r>
            <a:r>
              <a:rPr lang="en-US" altLang="en-US" sz="1400" b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:lo12:v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	 X1, 	[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#0]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	X2, 	[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#8]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	X1, 	X1, X2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	X2, 	[</a:t>
            </a:r>
            <a:r>
              <a:rPr lang="en-US" altLang="en-US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" charset="0"/>
                <a:ea typeface="Times" charset="0"/>
                <a:cs typeface="Times" charset="0"/>
              </a:rPr>
              <a:t>X0</a:t>
            </a: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, #16]</a:t>
            </a:r>
          </a:p>
          <a:p>
            <a:pPr marL="0" indent="0">
              <a:spcBef>
                <a:spcPts val="400"/>
              </a:spcBef>
              <a:tabLst>
                <a:tab pos="566738" algn="l"/>
                <a:tab pos="1189038" algn="l"/>
                <a:tab pos="1598613" algn="l"/>
                <a:tab pos="2108200" algn="l"/>
                <a:tab pos="2855913" algn="l"/>
              </a:tabLst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	X1, 	X1, X2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Exit: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E3C3A-AB0D-61A7-4F68-ECDB46E78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app with lots of comments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5765ABF-F945-4D42-9CC7-A0A3E316D9DF}"/>
              </a:ext>
            </a:extLst>
          </p:cNvPr>
          <p:cNvSpPr txBox="1">
            <a:spLocks/>
          </p:cNvSpPr>
          <p:nvPr/>
        </p:nvSpPr>
        <p:spPr>
          <a:xfrm>
            <a:off x="3712036" y="1321710"/>
            <a:ext cx="5431964" cy="47319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baseline="0">
                <a:solidFill>
                  <a:srgbClr val="139A2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data section of your program for static variables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declare v as a data object 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v is an array with 3 elements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initialize array elements to 1, 2, 3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 code starts here  (code normally called text)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declaring main as a globally visible function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declare which instruction set we are using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declaring main as a function – not a data item</a:t>
            </a:r>
          </a:p>
          <a:p>
            <a:pPr marL="0" indent="0"/>
            <a:endParaRPr lang="en-US" altLang="en-US" sz="14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//start of code for main</a:t>
            </a:r>
          </a:p>
          <a:p>
            <a:pPr marL="0" indent="0"/>
            <a:endParaRPr lang="en-US" altLang="en-US" sz="14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get the address of variable v and store it in X0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set runtime relocation of memory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access data at memory location (X0)+#0 or v[0] and store inX1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 access data at memory location (X0)+#8 or v[1] and store inX2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X1 = X1+X2 = v[0]+v[1]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 access data at memory location (X0)+#16 or v[2] and store inX2</a:t>
            </a:r>
          </a:p>
          <a:p>
            <a:pPr marL="0" indent="0"/>
            <a:r>
              <a:rPr lang="en-US" altLang="en-US" sz="14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//X1 = X1+X2 = X1 + v[2] = v[1]+v[2]+v[3]</a:t>
            </a:r>
          </a:p>
          <a:p>
            <a:pPr marL="0" indent="0"/>
            <a:endParaRPr lang="en-US" altLang="en-US" sz="14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08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AC1E1641-57DF-A749-A706-BCA3BBE8FE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329069"/>
            <a:ext cx="8229600" cy="5048871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The program in 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test.S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file to be used in help lab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Note: byte = 8 bits</a:t>
            </a:r>
          </a:p>
          <a:p>
            <a:pPr marL="0" indent="0">
              <a:spcBef>
                <a:spcPts val="400"/>
              </a:spcBef>
            </a:pPr>
            <a:endParaRPr lang="en-US" altLang="en-US" sz="16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.data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	v, %object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.size	v, 3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v:	.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1, 2, 3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.text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.global main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.arch armv8-a+fp+simd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 main, %function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main: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ADRP X0, v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X0, X0, :lo12:v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X1, [X0, #0]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X2, [X0, #8]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X1, X1, X2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X2, [X0, #16]	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X1, X1, X2</a:t>
            </a:r>
          </a:p>
          <a:p>
            <a:pPr marL="0" indent="0">
              <a:spcBef>
                <a:spcPts val="4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Exit: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0B8A81-6A00-619C-4788-1B90B21E9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Same app but this time we will store the result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E197E0C3-9E3E-D64F-BD39-EBBAF1479566}"/>
              </a:ext>
            </a:extLst>
          </p:cNvPr>
          <p:cNvSpPr txBox="1">
            <a:spLocks/>
          </p:cNvSpPr>
          <p:nvPr/>
        </p:nvSpPr>
        <p:spPr>
          <a:xfrm>
            <a:off x="5086958" y="951755"/>
            <a:ext cx="3533266" cy="579194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 baseline="0">
                <a:solidFill>
                  <a:srgbClr val="139A29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Slightly modified 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  <a:sym typeface="Wingdings" pitchFamily="2" charset="2"/>
              </a:rPr>
              <a:t> store result</a:t>
            </a:r>
            <a:endParaRPr lang="en-US" altLang="en-US" sz="16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.data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	v, %object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.type 	result, %object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.size	v, 3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.size 	result, 1</a:t>
            </a:r>
            <a:endParaRPr lang="en-US" altLang="en-US" sz="16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v:	.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1, 2, 3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result:	  .</a:t>
            </a:r>
            <a:r>
              <a:rPr lang="en-US" altLang="en-US" sz="1600" dirty="0" err="1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.text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.global main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.arch armv8-a+fp+simd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.type main, %function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main: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ADRP X0, v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X0, X0, :lo12:v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ADRP X3, result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	ADD X3, X3, :lo12:result </a:t>
            </a:r>
            <a:endParaRPr lang="en-US" altLang="en-US" sz="16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X1, [X0, #0]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X2, [X0, #8]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X1, X1, X2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LDUR X2, [X0, #16]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ADD X1, X1, X2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STUR X1, [X3, #0]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</a:t>
            </a:r>
          </a:p>
          <a:p>
            <a:pPr marL="0" indent="0">
              <a:spcBef>
                <a:spcPts val="600"/>
              </a:spcBef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Exit: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9A06FA-EE63-B942-990F-FB99D407EC08}"/>
              </a:ext>
            </a:extLst>
          </p:cNvPr>
          <p:cNvSpPr txBox="1"/>
          <p:nvPr/>
        </p:nvSpPr>
        <p:spPr>
          <a:xfrm>
            <a:off x="3184201" y="5347286"/>
            <a:ext cx="23678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002060"/>
                </a:solidFill>
                <a:latin typeface="Times" pitchFamily="2" charset="0"/>
                <a:cs typeface="Arial"/>
              </a:rPr>
              <a:t>Result = v[0]+v[1]+v[2]</a:t>
            </a:r>
            <a:endParaRPr lang="en-US" sz="1600" b="1" dirty="0">
              <a:solidFill>
                <a:srgbClr val="002060"/>
              </a:solidFill>
              <a:latin typeface="Times" pitchFamily="2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841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C4FFA-E6F1-9BE9-B2E5-698FD5136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3DF2DF-61F1-84A6-C76F-024406015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A5FEE8-710D-CE46-90A8-E443C38F0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Usage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73CF20-54FD-5F26-9482-632D1A7F7B75}"/>
              </a:ext>
            </a:extLst>
          </p:cNvPr>
          <p:cNvSpPr txBox="1"/>
          <p:nvPr/>
        </p:nvSpPr>
        <p:spPr>
          <a:xfrm>
            <a:off x="1731644" y="5737616"/>
            <a:ext cx="57778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/>
            <a:r>
              <a:rPr lang="en-US" altLang="en-US" sz="1800" b="1" i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Remember X registers are 64 bit integer registers </a:t>
            </a:r>
          </a:p>
          <a:p>
            <a:pPr marL="0" indent="0"/>
            <a:r>
              <a:rPr lang="en-US" altLang="en-US" sz="1800" b="1" i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There are W registers which are 32 bits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01CA5C3-B951-9F3A-A0CA-8CE32B926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50" y="1084521"/>
            <a:ext cx="7251700" cy="465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15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984BC7-4DEC-7C3F-03B4-87CE74D3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B36F2-4DB8-0199-80F1-D3E5196D0E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pPr marL="407988" indent="-396875">
              <a:buFont typeface="Arial" panose="020B0604020202020204" pitchFamily="34" charset="0"/>
              <a:buChar char="•"/>
            </a:pPr>
            <a:r>
              <a:rPr lang="en-US" dirty="0"/>
              <a:t>X0-X7	A procedure must save and restore any of these registers is uses</a:t>
            </a:r>
          </a:p>
          <a:p>
            <a:pPr marL="407988" indent="-396875">
              <a:buFont typeface="Arial" panose="020B0604020202020204" pitchFamily="34" charset="0"/>
              <a:buChar char="•"/>
            </a:pPr>
            <a:r>
              <a:rPr lang="en-US" dirty="0"/>
              <a:t>X9-X15	Do anything you want with them. Calling code does not expect these to stay the same after a procedure call</a:t>
            </a:r>
          </a:p>
          <a:p>
            <a:pPr marL="407988" indent="-396875">
              <a:buFont typeface="Arial" panose="020B0604020202020204" pitchFamily="34" charset="0"/>
              <a:buChar char="•"/>
            </a:pPr>
            <a:r>
              <a:rPr lang="en-US" dirty="0"/>
              <a:t>X19-X27	The Calling procedure expects these registers to be the same after the procedure call. Procedure </a:t>
            </a:r>
            <a:r>
              <a:rPr lang="en-US" dirty="0">
                <a:solidFill>
                  <a:schemeClr val="tx2"/>
                </a:solidFill>
              </a:rPr>
              <a:t>must save and restore </a:t>
            </a:r>
            <a:r>
              <a:rPr lang="en-US" dirty="0"/>
              <a:t>any of these registers that it uses</a:t>
            </a:r>
          </a:p>
          <a:p>
            <a:pPr marL="407988" indent="-396875">
              <a:buFont typeface="Arial" panose="020B0604020202020204" pitchFamily="34" charset="0"/>
              <a:buChar char="•"/>
            </a:pPr>
            <a:r>
              <a:rPr lang="en-US" dirty="0"/>
              <a:t>XZR, X31	Always zero, even if used as the destination register</a:t>
            </a:r>
          </a:p>
          <a:p>
            <a:pPr marL="407988" indent="-396875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6E94181-0485-120A-B83C-BA07A273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Registers</a:t>
            </a:r>
          </a:p>
        </p:txBody>
      </p:sp>
    </p:spTree>
    <p:extLst>
      <p:ext uri="{BB962C8B-B14F-4D97-AF65-F5344CB8AC3E}">
        <p14:creationId xmlns:p14="http://schemas.microsoft.com/office/powerpoint/2010/main" val="11878383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42A09-2A77-1A31-6B9E-32E4BB7CE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C2D641-7EFC-4D1F-795F-AC4D9DDF2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E13C4-FF76-7FCA-3F29-08CA479934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ARM provides registers of different types to support your application. These limited fast access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X	64-bit Integers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	32-bit Integers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	Single precision (32-bit) floating point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	Double precision (64-bit) floating point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	Vector 25-bit (holds 4 array elements 4*64 bits)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C3C175-E115-1B4A-1682-1E4637B49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Stores – Registers – VERY short term</a:t>
            </a:r>
          </a:p>
        </p:txBody>
      </p:sp>
    </p:spTree>
    <p:extLst>
      <p:ext uri="{BB962C8B-B14F-4D97-AF65-F5344CB8AC3E}">
        <p14:creationId xmlns:p14="http://schemas.microsoft.com/office/powerpoint/2010/main" val="382443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EC75B1-4A4B-D240-6173-52529D24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BE418-1903-F90D-4227-999C8B863E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These registers support the application and are not for ‘data’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Program counter (PC)</a:t>
            </a:r>
          </a:p>
          <a:p>
            <a:pPr marL="800100" lvl="1" indent="-342900"/>
            <a:r>
              <a:rPr lang="en-US" dirty="0"/>
              <a:t>What instruction comes next</a:t>
            </a:r>
          </a:p>
          <a:p>
            <a:pPr marL="800100" lvl="1" indent="-342900"/>
            <a:r>
              <a:rPr lang="en-US" dirty="0"/>
              <a:t>Can be saved to bookmark a return point</a:t>
            </a:r>
          </a:p>
          <a:p>
            <a:pPr marL="800100" lvl="1" indent="-342900"/>
            <a:r>
              <a:rPr lang="en-US" dirty="0"/>
              <a:t>When restored with a previous value program control advances to that location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Stack Pointer (SP, X28)</a:t>
            </a:r>
          </a:p>
          <a:p>
            <a:pPr marL="800100" lvl="1" indent="-342900"/>
            <a:r>
              <a:rPr lang="en-US" dirty="0"/>
              <a:t>Points to the ‘top’ of the stack</a:t>
            </a:r>
          </a:p>
          <a:p>
            <a:pPr marL="800100" lvl="1" indent="-342900"/>
            <a:r>
              <a:rPr lang="en-US" dirty="0"/>
              <a:t>Allocates memory space for procedures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553A6C-5D75-E50F-FC52-C683B0E70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3373637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86392B-8A1E-ECCD-886E-80C2353C5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77C12-2DAD-9554-DF4E-2B4529009A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Condition codes hold the state the last instruction (if specified in the opcode)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SUB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, ADD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, ORR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, FMUL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, LDUR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endParaRPr lang="en-US" dirty="0"/>
          </a:p>
          <a:p>
            <a:pPr marL="800100" lvl="1" indent="-342900"/>
            <a:r>
              <a:rPr lang="en-US" dirty="0"/>
              <a:t>If it ends with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you can be sure it is setting the condition codes</a:t>
            </a:r>
          </a:p>
          <a:p>
            <a:pPr marL="800100" lvl="1" indent="-342900"/>
            <a:r>
              <a:rPr lang="en-US" dirty="0"/>
              <a:t>If it doesn’t end with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do not follow instruction with a conditional branch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are 4 condition codes (flags) we care about</a:t>
            </a:r>
          </a:p>
          <a:p>
            <a:pPr marL="800100" lvl="1" indent="-342900"/>
            <a:r>
              <a:rPr lang="en-US" dirty="0"/>
              <a:t>N – Negative result</a:t>
            </a:r>
          </a:p>
          <a:p>
            <a:pPr marL="800100" lvl="1" indent="-342900"/>
            <a:r>
              <a:rPr lang="en-US" dirty="0"/>
              <a:t>Z – Result was 0 (two operands are equal)</a:t>
            </a:r>
          </a:p>
          <a:p>
            <a:pPr marL="800100" lvl="1" indent="-342900"/>
            <a:r>
              <a:rPr lang="en-US" dirty="0"/>
              <a:t>C – Overflow your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unsigned</a:t>
            </a:r>
            <a:r>
              <a:rPr lang="en-US" dirty="0"/>
              <a:t> result is greater than the register can hold</a:t>
            </a:r>
          </a:p>
          <a:p>
            <a:pPr marL="800100" lvl="1" indent="-342900"/>
            <a:r>
              <a:rPr lang="en-US" dirty="0"/>
              <a:t>V – Overflow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signed</a:t>
            </a:r>
            <a:r>
              <a:rPr lang="en-US" dirty="0"/>
              <a:t> result is greater than the register can hold</a:t>
            </a:r>
          </a:p>
          <a:p>
            <a:pPr marL="800100" lvl="1" indent="-342900"/>
            <a:endParaRPr lang="en-US" dirty="0"/>
          </a:p>
          <a:p>
            <a:pPr marL="800100" lvl="1" indent="-342900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91C1FF-8495-1019-EFDE-3D1E9AF9C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Special ‘mini’ Registers</a:t>
            </a:r>
          </a:p>
        </p:txBody>
      </p:sp>
    </p:spTree>
    <p:extLst>
      <p:ext uri="{BB962C8B-B14F-4D97-AF65-F5344CB8AC3E}">
        <p14:creationId xmlns:p14="http://schemas.microsoft.com/office/powerpoint/2010/main" val="1172317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400054-ED8D-B405-E5DD-162A7D49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4715D-A2AF-9889-3525-30A0CB2DCD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Condition Code Registers</a:t>
            </a:r>
            <a:r>
              <a:rPr lang="en-US" dirty="0"/>
              <a:t>: Save result of ADDS, SUBS, ORRS,… operations</a:t>
            </a:r>
          </a:p>
          <a:p>
            <a:pPr marL="800100" lvl="1" indent="-342900"/>
            <a:r>
              <a:rPr lang="en-US" dirty="0"/>
              <a:t>SUB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	X3,, X2, X1	//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 </a:t>
            </a:r>
            <a:r>
              <a:rPr lang="en-US" dirty="0"/>
              <a:t>Save conditions</a:t>
            </a:r>
          </a:p>
          <a:p>
            <a:pPr marL="577850" indent="-227013">
              <a:spcAft>
                <a:spcPts val="300"/>
              </a:spcAft>
              <a:tabLst>
                <a:tab pos="2335213" algn="l"/>
                <a:tab pos="3254375" algn="l"/>
                <a:tab pos="3933825" algn="l"/>
              </a:tabLst>
            </a:pPr>
            <a:r>
              <a:rPr lang="en-AU" altLang="en-US" sz="2400" dirty="0">
                <a:latin typeface="+mn-lt"/>
                <a:ea typeface="Times" charset="0"/>
                <a:cs typeface="Times" charset="0"/>
              </a:rPr>
              <a:t>If X3 is negative 	</a:t>
            </a: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/>
              </a:rPr>
              <a:t> X2 &lt; X1	</a:t>
            </a: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 pitchFamily="2" charset="2"/>
              </a:rPr>
              <a:t> set N bit of the condition code register</a:t>
            </a:r>
            <a:endParaRPr lang="en-AU" altLang="en-US" sz="2400" dirty="0">
              <a:latin typeface="+mn-lt"/>
              <a:ea typeface="Times" charset="0"/>
              <a:cs typeface="Times" charset="0"/>
              <a:sym typeface="Wingdings"/>
            </a:endParaRPr>
          </a:p>
          <a:p>
            <a:pPr marL="577850" indent="-227013">
              <a:spcAft>
                <a:spcPts val="300"/>
              </a:spcAft>
              <a:tabLst>
                <a:tab pos="2335213" algn="l"/>
                <a:tab pos="3254375" algn="l"/>
                <a:tab pos="3933825" algn="l"/>
              </a:tabLst>
            </a:pP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/>
              </a:rPr>
              <a:t>If X3 is zero  	 X2 = X1	</a:t>
            </a: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 pitchFamily="2" charset="2"/>
              </a:rPr>
              <a:t> set Z bit of the condition code register</a:t>
            </a:r>
            <a:endParaRPr lang="en-AU" altLang="en-US" sz="2400" dirty="0">
              <a:latin typeface="+mn-lt"/>
              <a:ea typeface="Times" charset="0"/>
              <a:cs typeface="Times" charset="0"/>
              <a:sym typeface="Wingdings"/>
            </a:endParaRPr>
          </a:p>
          <a:p>
            <a:pPr marL="577850" indent="-227013">
              <a:spcAft>
                <a:spcPts val="300"/>
              </a:spcAft>
              <a:tabLst>
                <a:tab pos="2335213" algn="l"/>
                <a:tab pos="3254375" algn="l"/>
                <a:tab pos="3933825" algn="l"/>
              </a:tabLst>
            </a:pP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/>
              </a:rPr>
              <a:t>If X3 is positive 	 X2 &gt; X1	</a:t>
            </a: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 pitchFamily="2" charset="2"/>
              </a:rPr>
              <a:t> implied by N=0</a:t>
            </a:r>
          </a:p>
          <a:p>
            <a:pPr>
              <a:spcAft>
                <a:spcPts val="300"/>
              </a:spcAft>
            </a:pP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/>
              </a:rPr>
              <a:t>The condition codes will be </a:t>
            </a:r>
            <a:r>
              <a:rPr lang="en-AU" altLang="en-US" sz="2400" dirty="0">
                <a:latin typeface="+mn-lt"/>
                <a:ea typeface="Times" charset="0"/>
                <a:cs typeface="Times" charset="0"/>
                <a:sym typeface="Wingdings" pitchFamily="2" charset="2"/>
              </a:rPr>
              <a:t> </a:t>
            </a:r>
            <a:r>
              <a:rPr lang="en-AU" altLang="en-US" sz="2400" dirty="0">
                <a:solidFill>
                  <a:schemeClr val="tx2">
                    <a:lumMod val="75000"/>
                  </a:schemeClr>
                </a:solidFill>
                <a:latin typeface="+mn-lt"/>
                <a:ea typeface="Times" charset="0"/>
                <a:cs typeface="Times" charset="0"/>
              </a:rPr>
              <a:t>Negative, Zero, Positive, Carry Overflow</a:t>
            </a:r>
          </a:p>
          <a:p>
            <a:pPr marL="342900" indent="-34290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AU" altLang="en-US" sz="2400" dirty="0">
                <a:latin typeface="+mn-lt"/>
                <a:ea typeface="Times" charset="0"/>
                <a:cs typeface="Times" charset="0"/>
              </a:rPr>
              <a:t>We can use these conditions in a branch</a:t>
            </a:r>
          </a:p>
          <a:p>
            <a:pPr marL="800100" lvl="1" indent="-342900">
              <a:spcAft>
                <a:spcPts val="300"/>
              </a:spcAft>
              <a:tabLst>
                <a:tab pos="4160838" algn="l"/>
              </a:tabLst>
            </a:pPr>
            <a:r>
              <a:rPr lang="en-AU" altLang="en-US" dirty="0">
                <a:latin typeface="+mn-lt"/>
                <a:ea typeface="Times" charset="0"/>
                <a:cs typeface="Times" charset="0"/>
              </a:rPr>
              <a:t>Branch if Negative	B.LT</a:t>
            </a:r>
          </a:p>
          <a:p>
            <a:pPr marL="800100" lvl="1" indent="-342900">
              <a:spcAft>
                <a:spcPts val="300"/>
              </a:spcAft>
              <a:tabLst>
                <a:tab pos="4160838" algn="l"/>
              </a:tabLst>
            </a:pPr>
            <a:r>
              <a:rPr lang="en-AU" altLang="en-US" sz="2400" dirty="0">
                <a:latin typeface="+mn-lt"/>
                <a:ea typeface="Times" charset="0"/>
                <a:cs typeface="Times" charset="0"/>
              </a:rPr>
              <a:t>Branch if Zero	B.EQ</a:t>
            </a:r>
          </a:p>
          <a:p>
            <a:pPr marL="800100" lvl="1" indent="-342900">
              <a:spcAft>
                <a:spcPts val="300"/>
              </a:spcAft>
              <a:tabLst>
                <a:tab pos="4160838" algn="l"/>
              </a:tabLst>
            </a:pPr>
            <a:r>
              <a:rPr lang="en-AU" altLang="en-US" dirty="0">
                <a:ea typeface="Times" charset="0"/>
                <a:cs typeface="Times" charset="0"/>
              </a:rPr>
              <a:t>Branch if Greater than or Equal	B.GT</a:t>
            </a:r>
            <a:endParaRPr lang="en-AU" altLang="en-US" sz="2400" dirty="0">
              <a:latin typeface="+mn-lt"/>
              <a:ea typeface="Times" charset="0"/>
              <a:cs typeface="Times" charset="0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BEA9A0-FC3D-FE7A-4329-FD1EBFEBB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3840581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597CE4-B752-8AB1-30C5-8326B4E5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C2FF9-3408-236A-EE7E-207A72CF8D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Let’s compare two registers</a:t>
            </a:r>
          </a:p>
          <a:p>
            <a:pPr marL="800100" lvl="1" indent="-342900"/>
            <a:r>
              <a:rPr lang="en-US" dirty="0"/>
              <a:t>SUB</a:t>
            </a:r>
            <a:r>
              <a:rPr lang="en-US" dirty="0">
                <a:solidFill>
                  <a:schemeClr val="tx2"/>
                </a:solidFill>
              </a:rPr>
              <a:t>S</a:t>
            </a:r>
            <a:r>
              <a:rPr lang="en-US" dirty="0"/>
              <a:t>	XZR, X2, X3	//	set CCs</a:t>
            </a:r>
          </a:p>
          <a:p>
            <a:pPr marL="800100" lvl="1" indent="-342900"/>
            <a:r>
              <a:rPr lang="en-US" dirty="0"/>
              <a:t>B.GT	BIG		// 	CCs not changed </a:t>
            </a:r>
          </a:p>
          <a:p>
            <a:pPr marL="800100" lvl="1" indent="-342900"/>
            <a:r>
              <a:rPr lang="en-US" dirty="0"/>
              <a:t>B.EQ	SAME		// 	CCs not changed </a:t>
            </a:r>
          </a:p>
          <a:p>
            <a:pPr marL="800100" lvl="1" indent="-342900"/>
            <a:r>
              <a:rPr lang="en-US" dirty="0"/>
              <a:t>B.LT	SMALL		// 	CCs not changed </a:t>
            </a:r>
          </a:p>
          <a:p>
            <a:pPr marL="800100" lvl="1" indent="-342900"/>
            <a:r>
              <a:rPr lang="en-US" dirty="0"/>
              <a:t>BIG:		//	code goes here</a:t>
            </a:r>
          </a:p>
          <a:p>
            <a:pPr marL="1257300" lvl="2" indent="-342900"/>
            <a:r>
              <a:rPr lang="en-US" dirty="0"/>
              <a:t>B	EXIT</a:t>
            </a:r>
          </a:p>
          <a:p>
            <a:pPr marL="800100" lvl="1" indent="-342900"/>
            <a:r>
              <a:rPr lang="en-US" dirty="0"/>
              <a:t>SAME:		//	code goes here</a:t>
            </a:r>
          </a:p>
          <a:p>
            <a:pPr marL="1257300" lvl="2" indent="-342900"/>
            <a:r>
              <a:rPr lang="en-US" dirty="0"/>
              <a:t>B	EXIT</a:t>
            </a:r>
          </a:p>
          <a:p>
            <a:pPr marL="800100" lvl="1" indent="-342900"/>
            <a:r>
              <a:rPr lang="en-US" dirty="0"/>
              <a:t>SMALL:		//	code goes here</a:t>
            </a:r>
          </a:p>
          <a:p>
            <a:pPr marL="1257300" lvl="2" indent="-342900"/>
            <a:r>
              <a:rPr lang="en-US" dirty="0"/>
              <a:t>B	EXIT</a:t>
            </a:r>
          </a:p>
          <a:p>
            <a:pPr marL="800100" lvl="1" indent="-342900"/>
            <a:r>
              <a:rPr lang="en-US" dirty="0"/>
              <a:t>EXIT:</a:t>
            </a:r>
          </a:p>
          <a:p>
            <a:pPr marL="457200" lvl="1" indent="0">
              <a:buNone/>
            </a:pPr>
            <a:r>
              <a:rPr lang="en-US" dirty="0"/>
              <a:t>All these will work off of the same compare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BE975E-CFF3-BEC7-0D69-E03B0DA9C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Condition Codes Don’t change until they change</a:t>
            </a:r>
          </a:p>
        </p:txBody>
      </p:sp>
    </p:spTree>
    <p:extLst>
      <p:ext uri="{BB962C8B-B14F-4D97-AF65-F5344CB8AC3E}">
        <p14:creationId xmlns:p14="http://schemas.microsoft.com/office/powerpoint/2010/main" val="1304461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FCBA6-0550-CD60-0A05-10907041B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FB8C4C-F5A6-C68B-4287-AE329BB07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2A2D1-983F-A457-4BDE-D7C5B26C65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 is at address 112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Procedure needs to store 3 registers (112 – 48 = 64)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	</a:t>
            </a:r>
            <a:r>
              <a:rPr lang="en-US" sz="2000" i="1" dirty="0">
                <a:solidFill>
                  <a:srgbClr val="0F0F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	</a:t>
            </a:r>
            <a:r>
              <a:rPr lang="en-US" sz="2000" i="1" dirty="0">
                <a:solidFill>
                  <a:srgbClr val="0F0F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#48	//	save 3 words on stack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X30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	Push return address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X23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#16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	Push reg X23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#32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	Push reg X12</a:t>
            </a:r>
            <a:b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/>
          </a:p>
          <a:p>
            <a:pPr marL="800100" lvl="1" indent="-342900">
              <a:tabLst>
                <a:tab pos="1541463" algn="l"/>
                <a:tab pos="2051050" algn="l"/>
                <a:tab pos="2505075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425540-B023-27FA-737F-5A1A26725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Pointer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6DD5E2E-C97E-A35D-4D55-83A23CBAEE75}"/>
              </a:ext>
            </a:extLst>
          </p:cNvPr>
          <p:cNvGrpSpPr/>
          <p:nvPr/>
        </p:nvGrpSpPr>
        <p:grpSpPr>
          <a:xfrm>
            <a:off x="2486406" y="4415702"/>
            <a:ext cx="5465064" cy="2247721"/>
            <a:chOff x="2930970" y="3796911"/>
            <a:chExt cx="5465064" cy="224772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C9C4F9A-81F8-47B1-4EE9-8F983C45D8AD}"/>
                </a:ext>
              </a:extLst>
            </p:cNvPr>
            <p:cNvGrpSpPr/>
            <p:nvPr/>
          </p:nvGrpSpPr>
          <p:grpSpPr>
            <a:xfrm>
              <a:off x="2930970" y="3796911"/>
              <a:ext cx="5465064" cy="2247721"/>
              <a:chOff x="536449" y="1766137"/>
              <a:chExt cx="5465064" cy="2247721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48A6F40-E5E6-8BFD-C5A4-8E1F402C5ADE}"/>
                  </a:ext>
                </a:extLst>
              </p:cNvPr>
              <p:cNvGrpSpPr/>
              <p:nvPr/>
            </p:nvGrpSpPr>
            <p:grpSpPr>
              <a:xfrm>
                <a:off x="536449" y="1766137"/>
                <a:ext cx="2651760" cy="2144851"/>
                <a:chOff x="3444241" y="1962912"/>
                <a:chExt cx="2651760" cy="2144851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AD5AD9BC-7CCC-4DB9-4D2F-7C566B1B57EA}"/>
                    </a:ext>
                  </a:extLst>
                </p:cNvPr>
                <p:cNvSpPr/>
                <p:nvPr/>
              </p:nvSpPr>
              <p:spPr>
                <a:xfrm>
                  <a:off x="4509309" y="1962912"/>
                  <a:ext cx="1553224" cy="2144851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041A126A-4ECD-A0AE-AD8C-3540EEB7DA22}"/>
                    </a:ext>
                  </a:extLst>
                </p:cNvPr>
                <p:cNvCxnSpPr/>
                <p:nvPr/>
              </p:nvCxnSpPr>
              <p:spPr>
                <a:xfrm>
                  <a:off x="4518184" y="303276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56B7B766-D734-1125-7AF1-AE5200A06611}"/>
                    </a:ext>
                  </a:extLst>
                </p:cNvPr>
                <p:cNvCxnSpPr/>
                <p:nvPr/>
              </p:nvCxnSpPr>
              <p:spPr>
                <a:xfrm>
                  <a:off x="4524101" y="323088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C0E2B1A3-727E-FF49-66AB-5D8F9C1C5225}"/>
                    </a:ext>
                  </a:extLst>
                </p:cNvPr>
                <p:cNvCxnSpPr/>
                <p:nvPr/>
              </p:nvCxnSpPr>
              <p:spPr>
                <a:xfrm>
                  <a:off x="4515226" y="345033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C43071D5-340D-AA17-BE1C-20DD5EA8CD92}"/>
                    </a:ext>
                  </a:extLst>
                </p:cNvPr>
                <p:cNvCxnSpPr/>
                <p:nvPr/>
              </p:nvCxnSpPr>
              <p:spPr>
                <a:xfrm>
                  <a:off x="4530018" y="3666744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06E9A0C6-9832-8F27-2282-5FE0E72A9AEC}"/>
                    </a:ext>
                  </a:extLst>
                </p:cNvPr>
                <p:cNvCxnSpPr/>
                <p:nvPr/>
              </p:nvCxnSpPr>
              <p:spPr>
                <a:xfrm>
                  <a:off x="3616328" y="2892552"/>
                  <a:ext cx="745547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F171C806-8C0B-FA04-BC9D-084EF7810797}"/>
                    </a:ext>
                  </a:extLst>
                </p:cNvPr>
                <p:cNvSpPr txBox="1"/>
                <p:nvPr/>
              </p:nvSpPr>
              <p:spPr>
                <a:xfrm>
                  <a:off x="3444241" y="2731008"/>
                  <a:ext cx="34417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>
                      <a:latin typeface="Times" charset="0"/>
                      <a:ea typeface="Times" charset="0"/>
                      <a:cs typeface="Times" charset="0"/>
                    </a:rPr>
                    <a:t>SP</a:t>
                  </a:r>
                  <a:endParaRPr lang="en-US" sz="12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2BB9DC9C-1AE2-6245-AD17-DFB57ED110E8}"/>
                    </a:ext>
                  </a:extLst>
                </p:cNvPr>
                <p:cNvCxnSpPr/>
                <p:nvPr/>
              </p:nvCxnSpPr>
              <p:spPr>
                <a:xfrm>
                  <a:off x="4524101" y="221589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AE231280-144A-D34E-F7C0-A907D3C7C0D0}"/>
                    </a:ext>
                  </a:extLst>
                </p:cNvPr>
                <p:cNvCxnSpPr/>
                <p:nvPr/>
              </p:nvCxnSpPr>
              <p:spPr>
                <a:xfrm>
                  <a:off x="4530018" y="241401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28ECD6AD-1765-FCA2-7DBD-B93E3A167C85}"/>
                    </a:ext>
                  </a:extLst>
                </p:cNvPr>
                <p:cNvCxnSpPr/>
                <p:nvPr/>
              </p:nvCxnSpPr>
              <p:spPr>
                <a:xfrm>
                  <a:off x="4521143" y="265176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93C23A33-5FE3-0269-AF0F-D5175413C520}"/>
                    </a:ext>
                  </a:extLst>
                </p:cNvPr>
                <p:cNvCxnSpPr/>
                <p:nvPr/>
              </p:nvCxnSpPr>
              <p:spPr>
                <a:xfrm>
                  <a:off x="4535935" y="284988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82D46D2-6C74-6359-2315-84568E7DF6E7}"/>
                    </a:ext>
                  </a:extLst>
                </p:cNvPr>
                <p:cNvSpPr/>
                <p:nvPr/>
              </p:nvSpPr>
              <p:spPr>
                <a:xfrm>
                  <a:off x="4896875" y="3038856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X23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7107F356-53E3-068C-A2FB-F191AF81B93F}"/>
                    </a:ext>
                  </a:extLst>
                </p:cNvPr>
                <p:cNvSpPr/>
                <p:nvPr/>
              </p:nvSpPr>
              <p:spPr>
                <a:xfrm>
                  <a:off x="4911668" y="3255264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X12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1D1D6DB8-8245-CE61-8BBA-56835B2C31B9}"/>
                    </a:ext>
                  </a:extLst>
                </p:cNvPr>
                <p:cNvSpPr/>
                <p:nvPr/>
              </p:nvSpPr>
              <p:spPr>
                <a:xfrm>
                  <a:off x="4857251" y="2843784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Ret </a:t>
                  </a:r>
                  <a:r>
                    <a:rPr lang="en-US" sz="1400" dirty="0" err="1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Adrs</a:t>
                  </a:r>
                  <a:endParaRPr lang="en-US" sz="1400" dirty="0">
                    <a:solidFill>
                      <a:srgbClr val="FF0000"/>
                    </a:solidFill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70519FD2-80D9-1875-901B-1BE0B65A26FB}"/>
                  </a:ext>
                </a:extLst>
              </p:cNvPr>
              <p:cNvGrpSpPr/>
              <p:nvPr/>
            </p:nvGrpSpPr>
            <p:grpSpPr>
              <a:xfrm>
                <a:off x="3349753" y="1772234"/>
                <a:ext cx="2651760" cy="2241624"/>
                <a:chOff x="3349753" y="1969009"/>
                <a:chExt cx="2651760" cy="2241624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98E685A-A395-E933-9C4B-66C4893441A5}"/>
                    </a:ext>
                  </a:extLst>
                </p:cNvPr>
                <p:cNvSpPr/>
                <p:nvPr/>
              </p:nvSpPr>
              <p:spPr>
                <a:xfrm>
                  <a:off x="4414821" y="1969009"/>
                  <a:ext cx="1553224" cy="2241624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484CAB14-28F2-045B-4F55-3A0A492FFFA9}"/>
                    </a:ext>
                  </a:extLst>
                </p:cNvPr>
                <p:cNvCxnSpPr/>
                <p:nvPr/>
              </p:nvCxnSpPr>
              <p:spPr>
                <a:xfrm>
                  <a:off x="4423696" y="303885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C61CB0C9-CBA0-729B-6ED7-85F64FB30C33}"/>
                    </a:ext>
                  </a:extLst>
                </p:cNvPr>
                <p:cNvCxnSpPr/>
                <p:nvPr/>
              </p:nvCxnSpPr>
              <p:spPr>
                <a:xfrm>
                  <a:off x="4429613" y="323697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26D9A827-432F-9164-01C7-14AE91B747B8}"/>
                    </a:ext>
                  </a:extLst>
                </p:cNvPr>
                <p:cNvCxnSpPr/>
                <p:nvPr/>
              </p:nvCxnSpPr>
              <p:spPr>
                <a:xfrm>
                  <a:off x="4420738" y="345643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73C3E1A7-6553-1F4A-3FB7-B8E1A0D54DF3}"/>
                    </a:ext>
                  </a:extLst>
                </p:cNvPr>
                <p:cNvCxnSpPr/>
                <p:nvPr/>
              </p:nvCxnSpPr>
              <p:spPr>
                <a:xfrm>
                  <a:off x="4435530" y="367284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2E1ADBC8-2FA4-9CFA-F272-28E8D6EB5D1A}"/>
                    </a:ext>
                  </a:extLst>
                </p:cNvPr>
                <p:cNvCxnSpPr/>
                <p:nvPr/>
              </p:nvCxnSpPr>
              <p:spPr>
                <a:xfrm>
                  <a:off x="3689983" y="3589945"/>
                  <a:ext cx="745547" cy="0"/>
                </a:xfrm>
                <a:prstGeom prst="straightConnector1">
                  <a:avLst/>
                </a:prstGeom>
                <a:ln>
                  <a:solidFill>
                    <a:srgbClr val="0066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C488A30-7431-B322-7793-4FD41330D1AC}"/>
                    </a:ext>
                  </a:extLst>
                </p:cNvPr>
                <p:cNvSpPr txBox="1"/>
                <p:nvPr/>
              </p:nvSpPr>
              <p:spPr>
                <a:xfrm>
                  <a:off x="3349753" y="3418332"/>
                  <a:ext cx="34417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latin typeface="Times" charset="0"/>
                      <a:ea typeface="Times" charset="0"/>
                      <a:cs typeface="Times" charset="0"/>
                    </a:rPr>
                    <a:t>SP</a:t>
                  </a: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1868EB56-71CD-55D5-3475-DBB590FA75C4}"/>
                    </a:ext>
                  </a:extLst>
                </p:cNvPr>
                <p:cNvCxnSpPr/>
                <p:nvPr/>
              </p:nvCxnSpPr>
              <p:spPr>
                <a:xfrm>
                  <a:off x="4429613" y="222199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8C91E17C-A99E-615B-D3D9-54D972D26515}"/>
                    </a:ext>
                  </a:extLst>
                </p:cNvPr>
                <p:cNvCxnSpPr/>
                <p:nvPr/>
              </p:nvCxnSpPr>
              <p:spPr>
                <a:xfrm>
                  <a:off x="4435530" y="242011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A05529C4-91EB-8BCB-CC31-98E7BF1596A2}"/>
                    </a:ext>
                  </a:extLst>
                </p:cNvPr>
                <p:cNvCxnSpPr/>
                <p:nvPr/>
              </p:nvCxnSpPr>
              <p:spPr>
                <a:xfrm>
                  <a:off x="4426655" y="265785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CD01AA56-0E21-E76D-523F-AE6430F0CD8A}"/>
                    </a:ext>
                  </a:extLst>
                </p:cNvPr>
                <p:cNvCxnSpPr/>
                <p:nvPr/>
              </p:nvCxnSpPr>
              <p:spPr>
                <a:xfrm>
                  <a:off x="4441447" y="285597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F96A6F03-78D0-C4EE-BCB2-4E2D8E3DC309}"/>
                    </a:ext>
                  </a:extLst>
                </p:cNvPr>
                <p:cNvSpPr/>
                <p:nvPr/>
              </p:nvSpPr>
              <p:spPr>
                <a:xfrm>
                  <a:off x="4802387" y="3044952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XXXXX</a:t>
                  </a: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FB1B826B-C1CC-5EC9-65E5-32A39EEB835D}"/>
                    </a:ext>
                  </a:extLst>
                </p:cNvPr>
                <p:cNvSpPr/>
                <p:nvPr/>
              </p:nvSpPr>
              <p:spPr>
                <a:xfrm>
                  <a:off x="4817180" y="3261360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YYYYY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744DDBCB-9CB7-6E4E-9ED3-489E5A21A48E}"/>
                    </a:ext>
                  </a:extLst>
                </p:cNvPr>
                <p:cNvSpPr/>
                <p:nvPr/>
              </p:nvSpPr>
              <p:spPr>
                <a:xfrm>
                  <a:off x="4762763" y="2849880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????</a:t>
                  </a:r>
                </a:p>
              </p:txBody>
            </p: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407A1FF-031D-6FD7-99DD-44BEDCAB8A95}"/>
                  </a:ext>
                </a:extLst>
              </p:cNvPr>
              <p:cNvSpPr txBox="1"/>
              <p:nvPr/>
            </p:nvSpPr>
            <p:spPr>
              <a:xfrm>
                <a:off x="1350546" y="1767439"/>
                <a:ext cx="24237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0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AC80F81-21A6-2820-2062-B308737EEC12}"/>
                  </a:ext>
                </a:extLst>
              </p:cNvPr>
              <p:cNvSpPr txBox="1"/>
              <p:nvPr/>
            </p:nvSpPr>
            <p:spPr>
              <a:xfrm>
                <a:off x="1357744" y="1970806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16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F3CAE85-5A48-6A35-C88C-72D66DBBA871}"/>
                  </a:ext>
                </a:extLst>
              </p:cNvPr>
              <p:cNvSpPr txBox="1"/>
              <p:nvPr/>
            </p:nvSpPr>
            <p:spPr>
              <a:xfrm>
                <a:off x="1347353" y="2157844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32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9969C4B-4CB3-547F-C05F-C11BBCFADBA6}"/>
                  </a:ext>
                </a:extLst>
              </p:cNvPr>
              <p:cNvSpPr txBox="1"/>
              <p:nvPr/>
            </p:nvSpPr>
            <p:spPr>
              <a:xfrm>
                <a:off x="1343888" y="2351808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48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F413BA8-6796-9A74-A5F5-AC80CB919D23}"/>
                  </a:ext>
                </a:extLst>
              </p:cNvPr>
              <p:cNvSpPr txBox="1"/>
              <p:nvPr/>
            </p:nvSpPr>
            <p:spPr>
              <a:xfrm>
                <a:off x="1336962" y="2583872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64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EA3B275-7D6F-B650-2F46-443B759E8A60}"/>
                  </a:ext>
                </a:extLst>
              </p:cNvPr>
              <p:cNvSpPr txBox="1"/>
              <p:nvPr/>
            </p:nvSpPr>
            <p:spPr>
              <a:xfrm>
                <a:off x="1343888" y="2767445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80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9512AC7-2D51-3460-A3A5-AFA04D4C8E77}"/>
                  </a:ext>
                </a:extLst>
              </p:cNvPr>
              <p:cNvSpPr txBox="1"/>
              <p:nvPr/>
            </p:nvSpPr>
            <p:spPr>
              <a:xfrm>
                <a:off x="1323106" y="2942942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96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32952D8-B1F1-A1A3-E3E6-8779E276B66E}"/>
                  </a:ext>
                </a:extLst>
              </p:cNvPr>
              <p:cNvSpPr txBox="1"/>
              <p:nvPr/>
            </p:nvSpPr>
            <p:spPr>
              <a:xfrm>
                <a:off x="1330032" y="3168079"/>
                <a:ext cx="3577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112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FDE734C-0CBD-B5C4-BF47-486B6C858641}"/>
                </a:ext>
              </a:extLst>
            </p:cNvPr>
            <p:cNvGrpSpPr/>
            <p:nvPr/>
          </p:nvGrpSpPr>
          <p:grpSpPr>
            <a:xfrm>
              <a:off x="6386654" y="3949220"/>
              <a:ext cx="364716" cy="1631472"/>
              <a:chOff x="6258897" y="3913975"/>
              <a:chExt cx="364716" cy="1631472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B6E0933-6BF1-BCAA-A745-3AB24C1B4903}"/>
                  </a:ext>
                </a:extLst>
              </p:cNvPr>
              <p:cNvSpPr txBox="1"/>
              <p:nvPr/>
            </p:nvSpPr>
            <p:spPr>
              <a:xfrm>
                <a:off x="6286337" y="3913975"/>
                <a:ext cx="2423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11E5018-6CF8-8039-914D-EF660BB89AB4}"/>
                  </a:ext>
                </a:extLst>
              </p:cNvPr>
              <p:cNvSpPr txBox="1"/>
              <p:nvPr/>
            </p:nvSpPr>
            <p:spPr>
              <a:xfrm>
                <a:off x="6283144" y="4304380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32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1DC9A2BD-9B5C-E6E0-952E-2200475EF1B3}"/>
                  </a:ext>
                </a:extLst>
              </p:cNvPr>
              <p:cNvSpPr txBox="1"/>
              <p:nvPr/>
            </p:nvSpPr>
            <p:spPr>
              <a:xfrm>
                <a:off x="6279679" y="4498344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48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5E02F43-51C7-89F6-F610-C47BE5A62176}"/>
                  </a:ext>
                </a:extLst>
              </p:cNvPr>
              <p:cNvSpPr txBox="1"/>
              <p:nvPr/>
            </p:nvSpPr>
            <p:spPr>
              <a:xfrm>
                <a:off x="6272753" y="4730408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64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0A95D05-8EA2-DB0D-D2EA-1698A3C1CBEC}"/>
                  </a:ext>
                </a:extLst>
              </p:cNvPr>
              <p:cNvSpPr txBox="1"/>
              <p:nvPr/>
            </p:nvSpPr>
            <p:spPr>
              <a:xfrm>
                <a:off x="6258897" y="5089478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96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EE249DE-B406-8CDD-C126-A082B8226F8E}"/>
                  </a:ext>
                </a:extLst>
              </p:cNvPr>
              <p:cNvSpPr txBox="1"/>
              <p:nvPr/>
            </p:nvSpPr>
            <p:spPr>
              <a:xfrm>
                <a:off x="6265823" y="5314615"/>
                <a:ext cx="35779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112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A4923E9-DDE7-8741-5804-7E5467103827}"/>
                  </a:ext>
                </a:extLst>
              </p:cNvPr>
              <p:cNvSpPr txBox="1"/>
              <p:nvPr/>
            </p:nvSpPr>
            <p:spPr>
              <a:xfrm>
                <a:off x="6268249" y="4913981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80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A044113-856F-EFCD-2A4F-12E62A17C006}"/>
                  </a:ext>
                </a:extLst>
              </p:cNvPr>
              <p:cNvSpPr txBox="1"/>
              <p:nvPr/>
            </p:nvSpPr>
            <p:spPr>
              <a:xfrm>
                <a:off x="6293535" y="4117342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4341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EC3455-A342-E32F-5FDB-D08EF15D5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BF6963-360F-C348-7E9E-B32C9B11E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of the ARM instructions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8DF3714-00CD-B1FA-07A3-47F5A9D019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417199"/>
              </p:ext>
            </p:extLst>
          </p:nvPr>
        </p:nvGraphicFramePr>
        <p:xfrm>
          <a:off x="472440" y="1084521"/>
          <a:ext cx="8229601" cy="5581725"/>
        </p:xfrm>
        <a:graphic>
          <a:graphicData uri="http://schemas.openxmlformats.org/drawingml/2006/table">
            <a:tbl>
              <a:tblPr bandRow="1">
                <a:tableStyleId>{35758FB7-9AC5-4552-8A53-C91805E547FA}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1850693508"/>
                    </a:ext>
                  </a:extLst>
                </a:gridCol>
                <a:gridCol w="975482">
                  <a:extLst>
                    <a:ext uri="{9D8B030D-6E8A-4147-A177-3AD203B41FA5}">
                      <a16:colId xmlns:a16="http://schemas.microsoft.com/office/drawing/2014/main" val="3889364407"/>
                    </a:ext>
                  </a:extLst>
                </a:gridCol>
                <a:gridCol w="1285413">
                  <a:extLst>
                    <a:ext uri="{9D8B030D-6E8A-4147-A177-3AD203B41FA5}">
                      <a16:colId xmlns:a16="http://schemas.microsoft.com/office/drawing/2014/main" val="301468376"/>
                    </a:ext>
                  </a:extLst>
                </a:gridCol>
                <a:gridCol w="2349206">
                  <a:extLst>
                    <a:ext uri="{9D8B030D-6E8A-4147-A177-3AD203B41FA5}">
                      <a16:colId xmlns:a16="http://schemas.microsoft.com/office/drawing/2014/main" val="2249927658"/>
                    </a:ext>
                  </a:extLst>
                </a:gridCol>
              </a:tblGrid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ADD,SUB,ORR,AND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10001011000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3659650788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ADD</a:t>
                      </a:r>
                      <a:r>
                        <a:rPr 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I</a:t>
                      </a:r>
                      <a:endParaRPr 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I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1001000100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646313451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ADD</a:t>
                      </a:r>
                      <a:r>
                        <a:rPr 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IS</a:t>
                      </a:r>
                      <a:endParaRPr 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I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1011000100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1741534575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ADD</a:t>
                      </a:r>
                      <a:r>
                        <a:rPr 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S</a:t>
                      </a:r>
                      <a:endParaRPr 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10101011000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3603453725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B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B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000101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076934814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effectLst/>
                        </a:rPr>
                        <a:t>B.</a:t>
                      </a:r>
                      <a:r>
                        <a:rPr lang="en-US" sz="24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Cond</a:t>
                      </a:r>
                      <a:r>
                        <a:rPr lang="en-US" sz="2400" u="none" strike="noStrike" dirty="0">
                          <a:effectLst/>
                        </a:rPr>
                        <a:t> (LT,LE,EQ,NE,GT,GE)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CB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8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01010100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481990249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BL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B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100101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697211882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BR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11010110000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4010135444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CBNZ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CB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8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10110101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115928157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CBZ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CB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8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10110100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22926540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LDUR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11111000010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103611101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LDUR,</a:t>
                      </a:r>
                      <a:r>
                        <a:rPr 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B,D,H,S</a:t>
                      </a:r>
                      <a:endParaRPr 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00111000010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349648863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LSL,ASL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11010011011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2622868485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LSR,ASR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R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11010011010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1902320510"/>
                  </a:ext>
                </a:extLst>
              </a:tr>
              <a:tr h="23160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STUR,B,D,H,S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</a:rPr>
                        <a:t>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11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6355" marR="6355" marT="63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11111000000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5" marR="6355" marT="6355" marB="0" anchor="b"/>
                </a:tc>
                <a:extLst>
                  <a:ext uri="{0D108BD9-81ED-4DB2-BD59-A6C34878D82A}">
                    <a16:rowId xmlns:a16="http://schemas.microsoft.com/office/drawing/2014/main" val="964088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371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420C70-293D-16A4-AC8E-F71E1C19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4267D-48ED-86D3-0985-0AEA6D7C78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318437"/>
            <a:ext cx="8488680" cy="462516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 is at address 64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Procedure needs to restore 3 registers (112 – 48 = 64) and reclaim the space on the stack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LDUR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b="1" i="1" dirty="0">
                <a:solidFill>
                  <a:srgbClr val="FFFF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X30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#0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	Pop return address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LDUR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X23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#16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	//	Pop reg X23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b="1" dirty="0">
                <a:solidFill>
                  <a:srgbClr val="7F00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LDUR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X12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[</a:t>
            </a:r>
            <a:r>
              <a:rPr lang="en-US" sz="2000" i="1" dirty="0">
                <a:solidFill>
                  <a:srgbClr val="0F0F7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solidFill>
                  <a:srgbClr val="B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#32</a:t>
            </a:r>
            <a: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lang="en-US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solidFill>
                  <a:srgbClr val="7F00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	</a:t>
            </a:r>
            <a:r>
              <a:rPr lang="en-US" sz="2000" i="1" dirty="0">
                <a:solidFill>
                  <a:srgbClr val="0F0F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	</a:t>
            </a:r>
            <a:r>
              <a:rPr lang="en-US" sz="2000" i="1" dirty="0">
                <a:solidFill>
                  <a:srgbClr val="0F0F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#48	//	return stack to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state</a:t>
            </a:r>
          </a:p>
          <a:p>
            <a:pPr marL="457200" lvl="1" indent="0">
              <a:buNone/>
              <a:tabLst>
                <a:tab pos="1427163" algn="l"/>
                <a:tab pos="2165350" algn="l"/>
                <a:tab pos="2913063" algn="l"/>
                <a:tab pos="3821113" algn="l"/>
                <a:tab pos="4341813" algn="l"/>
              </a:tabLst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BR	</a:t>
            </a:r>
            <a:r>
              <a:rPr lang="en-US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X30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// go home</a:t>
            </a:r>
            <a:endParaRPr lang="en-US" dirty="0"/>
          </a:p>
          <a:p>
            <a:pPr marL="800100" lvl="1" indent="-342900">
              <a:tabLst>
                <a:tab pos="1541463" algn="l"/>
                <a:tab pos="2051050" algn="l"/>
                <a:tab pos="2505075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7276638-9083-B227-6B19-45AF54E6D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Pointer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2630BC8-D33E-1C9C-F5D8-8C9710F985F2}"/>
              </a:ext>
            </a:extLst>
          </p:cNvPr>
          <p:cNvGrpSpPr/>
          <p:nvPr/>
        </p:nvGrpSpPr>
        <p:grpSpPr>
          <a:xfrm>
            <a:off x="2932176" y="4610279"/>
            <a:ext cx="5465064" cy="2247721"/>
            <a:chOff x="2930970" y="3796911"/>
            <a:chExt cx="5465064" cy="224772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8A1AAF3-B99F-6E9C-639B-9AA1F9067507}"/>
                </a:ext>
              </a:extLst>
            </p:cNvPr>
            <p:cNvGrpSpPr/>
            <p:nvPr/>
          </p:nvGrpSpPr>
          <p:grpSpPr>
            <a:xfrm>
              <a:off x="2930970" y="3796911"/>
              <a:ext cx="5465064" cy="2247721"/>
              <a:chOff x="536449" y="1766137"/>
              <a:chExt cx="5465064" cy="2247721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CA2B640B-325F-2F56-9001-89F4D788189B}"/>
                  </a:ext>
                </a:extLst>
              </p:cNvPr>
              <p:cNvGrpSpPr/>
              <p:nvPr/>
            </p:nvGrpSpPr>
            <p:grpSpPr>
              <a:xfrm>
                <a:off x="536449" y="1766137"/>
                <a:ext cx="2651760" cy="2144851"/>
                <a:chOff x="3444241" y="1962912"/>
                <a:chExt cx="2651760" cy="2144851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1D96A3E7-AD75-C825-63FC-7CF1DCD9261F}"/>
                    </a:ext>
                  </a:extLst>
                </p:cNvPr>
                <p:cNvSpPr/>
                <p:nvPr/>
              </p:nvSpPr>
              <p:spPr>
                <a:xfrm>
                  <a:off x="4509309" y="1962912"/>
                  <a:ext cx="1553224" cy="2144851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556CC6C-CFA3-3F2E-EB66-59113584F846}"/>
                    </a:ext>
                  </a:extLst>
                </p:cNvPr>
                <p:cNvCxnSpPr/>
                <p:nvPr/>
              </p:nvCxnSpPr>
              <p:spPr>
                <a:xfrm>
                  <a:off x="4518184" y="303276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4C1BCD27-36B9-C66F-18BA-72EEA1CDA0F3}"/>
                    </a:ext>
                  </a:extLst>
                </p:cNvPr>
                <p:cNvCxnSpPr/>
                <p:nvPr/>
              </p:nvCxnSpPr>
              <p:spPr>
                <a:xfrm>
                  <a:off x="4524101" y="323088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622B784F-C75D-688D-8B14-FB9A1806DA0D}"/>
                    </a:ext>
                  </a:extLst>
                </p:cNvPr>
                <p:cNvCxnSpPr/>
                <p:nvPr/>
              </p:nvCxnSpPr>
              <p:spPr>
                <a:xfrm>
                  <a:off x="4515226" y="345033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711F17C8-B967-B009-BF73-492632524634}"/>
                    </a:ext>
                  </a:extLst>
                </p:cNvPr>
                <p:cNvCxnSpPr/>
                <p:nvPr/>
              </p:nvCxnSpPr>
              <p:spPr>
                <a:xfrm>
                  <a:off x="4530018" y="3666744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429190A6-CD8D-AE32-8BEB-2810ACFDC712}"/>
                    </a:ext>
                  </a:extLst>
                </p:cNvPr>
                <p:cNvCxnSpPr/>
                <p:nvPr/>
              </p:nvCxnSpPr>
              <p:spPr>
                <a:xfrm>
                  <a:off x="3616328" y="2892552"/>
                  <a:ext cx="745547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FE5DA348-1E50-FD3C-1F8B-03A0BAFCF291}"/>
                    </a:ext>
                  </a:extLst>
                </p:cNvPr>
                <p:cNvSpPr txBox="1"/>
                <p:nvPr/>
              </p:nvSpPr>
              <p:spPr>
                <a:xfrm>
                  <a:off x="3444241" y="2731008"/>
                  <a:ext cx="34417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>
                      <a:latin typeface="Times" charset="0"/>
                      <a:ea typeface="Times" charset="0"/>
                      <a:cs typeface="Times" charset="0"/>
                    </a:rPr>
                    <a:t>SP</a:t>
                  </a:r>
                  <a:endParaRPr lang="en-US" sz="12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23976BCD-CF97-48FE-CF37-BCE68BAE5EE1}"/>
                    </a:ext>
                  </a:extLst>
                </p:cNvPr>
                <p:cNvCxnSpPr/>
                <p:nvPr/>
              </p:nvCxnSpPr>
              <p:spPr>
                <a:xfrm>
                  <a:off x="4524101" y="221589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9B4CEFF9-1DCA-651A-44D5-F91500347B14}"/>
                    </a:ext>
                  </a:extLst>
                </p:cNvPr>
                <p:cNvCxnSpPr/>
                <p:nvPr/>
              </p:nvCxnSpPr>
              <p:spPr>
                <a:xfrm>
                  <a:off x="4530018" y="241401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CDEFC0A0-8AE8-7D85-64A5-94708AF3E2A9}"/>
                    </a:ext>
                  </a:extLst>
                </p:cNvPr>
                <p:cNvCxnSpPr/>
                <p:nvPr/>
              </p:nvCxnSpPr>
              <p:spPr>
                <a:xfrm>
                  <a:off x="4521143" y="265176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7D33311C-C5EF-C7B0-2D12-2AF9308CAFFF}"/>
                    </a:ext>
                  </a:extLst>
                </p:cNvPr>
                <p:cNvCxnSpPr/>
                <p:nvPr/>
              </p:nvCxnSpPr>
              <p:spPr>
                <a:xfrm>
                  <a:off x="4535935" y="284988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65AFB339-A882-6E59-F10D-C48853230744}"/>
                    </a:ext>
                  </a:extLst>
                </p:cNvPr>
                <p:cNvSpPr/>
                <p:nvPr/>
              </p:nvSpPr>
              <p:spPr>
                <a:xfrm>
                  <a:off x="4896875" y="3038856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X23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5A54F292-A887-DA79-E3D5-696DA7383BCC}"/>
                    </a:ext>
                  </a:extLst>
                </p:cNvPr>
                <p:cNvSpPr/>
                <p:nvPr/>
              </p:nvSpPr>
              <p:spPr>
                <a:xfrm>
                  <a:off x="4911668" y="3255264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X12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5093EC9B-BD4F-FB7E-9CAC-E246E1169901}"/>
                    </a:ext>
                  </a:extLst>
                </p:cNvPr>
                <p:cNvSpPr/>
                <p:nvPr/>
              </p:nvSpPr>
              <p:spPr>
                <a:xfrm>
                  <a:off x="4857251" y="2843784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Ret </a:t>
                  </a:r>
                  <a:r>
                    <a:rPr lang="en-US" sz="1400" dirty="0" err="1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Adrs</a:t>
                  </a:r>
                  <a:endParaRPr lang="en-US" sz="1400" dirty="0">
                    <a:solidFill>
                      <a:srgbClr val="FF0000"/>
                    </a:solidFill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6ED150C-C5DD-2DC6-587A-38511266E56A}"/>
                  </a:ext>
                </a:extLst>
              </p:cNvPr>
              <p:cNvGrpSpPr/>
              <p:nvPr/>
            </p:nvGrpSpPr>
            <p:grpSpPr>
              <a:xfrm>
                <a:off x="3349753" y="1772234"/>
                <a:ext cx="2651760" cy="2241624"/>
                <a:chOff x="3349753" y="1969009"/>
                <a:chExt cx="2651760" cy="2241624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382905C0-4AF2-4A24-7C2C-488E87693C08}"/>
                    </a:ext>
                  </a:extLst>
                </p:cNvPr>
                <p:cNvSpPr/>
                <p:nvPr/>
              </p:nvSpPr>
              <p:spPr>
                <a:xfrm>
                  <a:off x="4414821" y="1969009"/>
                  <a:ext cx="1553224" cy="2241624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EC72E502-7EAC-308C-9B8F-8D197050A6AE}"/>
                    </a:ext>
                  </a:extLst>
                </p:cNvPr>
                <p:cNvCxnSpPr/>
                <p:nvPr/>
              </p:nvCxnSpPr>
              <p:spPr>
                <a:xfrm>
                  <a:off x="4423696" y="303885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D7273DB0-69B9-461F-7C44-A53E49BD5AD0}"/>
                    </a:ext>
                  </a:extLst>
                </p:cNvPr>
                <p:cNvCxnSpPr/>
                <p:nvPr/>
              </p:nvCxnSpPr>
              <p:spPr>
                <a:xfrm>
                  <a:off x="4429613" y="323697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CB0C6351-C87C-4986-AFC1-0360E45EAE4C}"/>
                    </a:ext>
                  </a:extLst>
                </p:cNvPr>
                <p:cNvCxnSpPr/>
                <p:nvPr/>
              </p:nvCxnSpPr>
              <p:spPr>
                <a:xfrm>
                  <a:off x="4420738" y="345643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8FBFD7CD-00CD-CC3E-EA73-678E11B2C0FC}"/>
                    </a:ext>
                  </a:extLst>
                </p:cNvPr>
                <p:cNvCxnSpPr/>
                <p:nvPr/>
              </p:nvCxnSpPr>
              <p:spPr>
                <a:xfrm>
                  <a:off x="4435530" y="3672840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DF3CB6BF-8317-AAEC-A515-A2937C0586EB}"/>
                    </a:ext>
                  </a:extLst>
                </p:cNvPr>
                <p:cNvCxnSpPr/>
                <p:nvPr/>
              </p:nvCxnSpPr>
              <p:spPr>
                <a:xfrm>
                  <a:off x="3689983" y="3589945"/>
                  <a:ext cx="745547" cy="0"/>
                </a:xfrm>
                <a:prstGeom prst="straightConnector1">
                  <a:avLst/>
                </a:prstGeom>
                <a:ln>
                  <a:solidFill>
                    <a:srgbClr val="0066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9E3A0D58-9851-B8F1-1E19-0E8A6D5E0E7C}"/>
                    </a:ext>
                  </a:extLst>
                </p:cNvPr>
                <p:cNvSpPr txBox="1"/>
                <p:nvPr/>
              </p:nvSpPr>
              <p:spPr>
                <a:xfrm>
                  <a:off x="3349753" y="3418332"/>
                  <a:ext cx="34417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latin typeface="Times" charset="0"/>
                      <a:ea typeface="Times" charset="0"/>
                      <a:cs typeface="Times" charset="0"/>
                    </a:rPr>
                    <a:t>SP</a:t>
                  </a:r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F219A553-A29A-D627-59D1-C9C76B41445D}"/>
                    </a:ext>
                  </a:extLst>
                </p:cNvPr>
                <p:cNvCxnSpPr/>
                <p:nvPr/>
              </p:nvCxnSpPr>
              <p:spPr>
                <a:xfrm>
                  <a:off x="4429613" y="222199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C66FBB85-1AC3-E0D2-E3A7-079C9C77662F}"/>
                    </a:ext>
                  </a:extLst>
                </p:cNvPr>
                <p:cNvCxnSpPr/>
                <p:nvPr/>
              </p:nvCxnSpPr>
              <p:spPr>
                <a:xfrm>
                  <a:off x="4435530" y="2420112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A2775A6A-4504-C093-6947-E1CBA5A0BA8D}"/>
                    </a:ext>
                  </a:extLst>
                </p:cNvPr>
                <p:cNvCxnSpPr/>
                <p:nvPr/>
              </p:nvCxnSpPr>
              <p:spPr>
                <a:xfrm>
                  <a:off x="4426655" y="265785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A2E71656-59B1-3F91-28CC-6592516AD5D4}"/>
                    </a:ext>
                  </a:extLst>
                </p:cNvPr>
                <p:cNvCxnSpPr/>
                <p:nvPr/>
              </p:nvCxnSpPr>
              <p:spPr>
                <a:xfrm>
                  <a:off x="4441447" y="2855976"/>
                  <a:ext cx="1560066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B85DA25B-8387-39BA-8001-A60D7E38ACF3}"/>
                    </a:ext>
                  </a:extLst>
                </p:cNvPr>
                <p:cNvSpPr/>
                <p:nvPr/>
              </p:nvSpPr>
              <p:spPr>
                <a:xfrm>
                  <a:off x="4802387" y="3044952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????</a:t>
                  </a: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77B354E7-FECD-5C99-0F9F-15657749B053}"/>
                    </a:ext>
                  </a:extLst>
                </p:cNvPr>
                <p:cNvSpPr/>
                <p:nvPr/>
              </p:nvSpPr>
              <p:spPr>
                <a:xfrm>
                  <a:off x="4817180" y="3261360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  <a:latin typeface="Times" charset="0"/>
                      <a:ea typeface="Times" charset="0"/>
                      <a:cs typeface="Times" charset="0"/>
                    </a:rPr>
                    <a:t>????</a:t>
                  </a:r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4ADC5F44-F858-A381-FA28-CBCFAD2AAF4D}"/>
                    </a:ext>
                  </a:extLst>
                </p:cNvPr>
                <p:cNvSpPr/>
                <p:nvPr/>
              </p:nvSpPr>
              <p:spPr>
                <a:xfrm>
                  <a:off x="4762763" y="2849880"/>
                  <a:ext cx="841615" cy="175116"/>
                </a:xfrm>
                <a:prstGeom prst="rect">
                  <a:avLst/>
                </a:prstGeom>
                <a:noFill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rgbClr val="FF0000"/>
                      </a:solidFill>
                      <a:latin typeface="Times" charset="0"/>
                      <a:ea typeface="Times" charset="0"/>
                      <a:cs typeface="Times" charset="0"/>
                    </a:rPr>
                    <a:t>????</a:t>
                  </a:r>
                </a:p>
              </p:txBody>
            </p: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C87618C-B961-0E40-E960-846018AD175B}"/>
                  </a:ext>
                </a:extLst>
              </p:cNvPr>
              <p:cNvSpPr txBox="1"/>
              <p:nvPr/>
            </p:nvSpPr>
            <p:spPr>
              <a:xfrm>
                <a:off x="1350546" y="1767439"/>
                <a:ext cx="24237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0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1829F99-0FFC-2CE2-8F1E-876152F82EE1}"/>
                  </a:ext>
                </a:extLst>
              </p:cNvPr>
              <p:cNvSpPr txBox="1"/>
              <p:nvPr/>
            </p:nvSpPr>
            <p:spPr>
              <a:xfrm>
                <a:off x="1357744" y="1970806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16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E83666E-50FA-B45C-4B35-F578D517F197}"/>
                  </a:ext>
                </a:extLst>
              </p:cNvPr>
              <p:cNvSpPr txBox="1"/>
              <p:nvPr/>
            </p:nvSpPr>
            <p:spPr>
              <a:xfrm>
                <a:off x="1347353" y="2157844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32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6AB9659-1B44-5187-41FB-BF61825235FA}"/>
                  </a:ext>
                </a:extLst>
              </p:cNvPr>
              <p:cNvSpPr txBox="1"/>
              <p:nvPr/>
            </p:nvSpPr>
            <p:spPr>
              <a:xfrm>
                <a:off x="1343888" y="2351808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48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C69D34A-1F50-9A70-3B4A-F173CBFBBDDA}"/>
                  </a:ext>
                </a:extLst>
              </p:cNvPr>
              <p:cNvSpPr txBox="1"/>
              <p:nvPr/>
            </p:nvSpPr>
            <p:spPr>
              <a:xfrm>
                <a:off x="1336962" y="2583872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64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31D144-AEEE-66C8-DB3A-B46F8C8CFC09}"/>
                  </a:ext>
                </a:extLst>
              </p:cNvPr>
              <p:cNvSpPr txBox="1"/>
              <p:nvPr/>
            </p:nvSpPr>
            <p:spPr>
              <a:xfrm>
                <a:off x="1343888" y="2767445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80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DD664D8-0607-07FF-5C0B-3DA931E02E39}"/>
                  </a:ext>
                </a:extLst>
              </p:cNvPr>
              <p:cNvSpPr txBox="1"/>
              <p:nvPr/>
            </p:nvSpPr>
            <p:spPr>
              <a:xfrm>
                <a:off x="1323106" y="2942942"/>
                <a:ext cx="30008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96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63A2A37-DBED-7D91-813D-FB8FB5AB699E}"/>
                  </a:ext>
                </a:extLst>
              </p:cNvPr>
              <p:cNvSpPr txBox="1"/>
              <p:nvPr/>
            </p:nvSpPr>
            <p:spPr>
              <a:xfrm>
                <a:off x="1330032" y="3168079"/>
                <a:ext cx="357790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112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20608977-EF5D-ED44-F569-A8340C1F5BBF}"/>
                </a:ext>
              </a:extLst>
            </p:cNvPr>
            <p:cNvGrpSpPr/>
            <p:nvPr/>
          </p:nvGrpSpPr>
          <p:grpSpPr>
            <a:xfrm>
              <a:off x="6386654" y="3949220"/>
              <a:ext cx="364716" cy="1631472"/>
              <a:chOff x="6258897" y="3913975"/>
              <a:chExt cx="364716" cy="1631472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407C7524-54DA-F2FA-22BB-F641E1CB607E}"/>
                  </a:ext>
                </a:extLst>
              </p:cNvPr>
              <p:cNvSpPr txBox="1"/>
              <p:nvPr/>
            </p:nvSpPr>
            <p:spPr>
              <a:xfrm>
                <a:off x="6286337" y="3913975"/>
                <a:ext cx="2423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0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DEAF5DEE-5DB0-91C6-27E3-B66C5DF58E86}"/>
                  </a:ext>
                </a:extLst>
              </p:cNvPr>
              <p:cNvSpPr txBox="1"/>
              <p:nvPr/>
            </p:nvSpPr>
            <p:spPr>
              <a:xfrm>
                <a:off x="6283144" y="4304380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32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57E5477-3D7F-B19C-C5CF-C0FBC7B520E8}"/>
                  </a:ext>
                </a:extLst>
              </p:cNvPr>
              <p:cNvSpPr txBox="1"/>
              <p:nvPr/>
            </p:nvSpPr>
            <p:spPr>
              <a:xfrm>
                <a:off x="6279679" y="4498344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48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A7321D0-9A17-390D-37A1-6CE36858FD35}"/>
                  </a:ext>
                </a:extLst>
              </p:cNvPr>
              <p:cNvSpPr txBox="1"/>
              <p:nvPr/>
            </p:nvSpPr>
            <p:spPr>
              <a:xfrm>
                <a:off x="6272753" y="4730408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64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DCA31C71-AAA8-0397-F96E-6E46E8DAF6BC}"/>
                  </a:ext>
                </a:extLst>
              </p:cNvPr>
              <p:cNvSpPr txBox="1"/>
              <p:nvPr/>
            </p:nvSpPr>
            <p:spPr>
              <a:xfrm>
                <a:off x="6258897" y="5089478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96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ABB6DB8-038A-65AF-530A-35489674F408}"/>
                  </a:ext>
                </a:extLst>
              </p:cNvPr>
              <p:cNvSpPr txBox="1"/>
              <p:nvPr/>
            </p:nvSpPr>
            <p:spPr>
              <a:xfrm>
                <a:off x="6265823" y="5314615"/>
                <a:ext cx="35779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112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20837603-E4A8-555D-6FF5-CAD075A0936F}"/>
                  </a:ext>
                </a:extLst>
              </p:cNvPr>
              <p:cNvSpPr txBox="1"/>
              <p:nvPr/>
            </p:nvSpPr>
            <p:spPr>
              <a:xfrm>
                <a:off x="6268249" y="4913981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80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5B216DAF-83EA-D8BF-27F3-8B3651167B09}"/>
                  </a:ext>
                </a:extLst>
              </p:cNvPr>
              <p:cNvSpPr txBox="1"/>
              <p:nvPr/>
            </p:nvSpPr>
            <p:spPr>
              <a:xfrm>
                <a:off x="6293535" y="4117342"/>
                <a:ext cx="30008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latin typeface="Times" pitchFamily="2" charset="0"/>
                    <a:cs typeface="Arial"/>
                  </a:rPr>
                  <a:t>16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8058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1F4F31-C9A5-30B7-2912-C3301812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BE7BC-2F06-0130-810F-99005767EE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Range 0 to 2</a:t>
            </a:r>
            <a:r>
              <a:rPr lang="en-US" baseline="30000" dirty="0"/>
              <a:t>n</a:t>
            </a:r>
            <a:r>
              <a:rPr lang="en-US" dirty="0"/>
              <a:t> – 1. If n = 8 max number is 2</a:t>
            </a:r>
            <a:r>
              <a:rPr lang="en-US" baseline="30000" dirty="0"/>
              <a:t>8</a:t>
            </a:r>
            <a:r>
              <a:rPr lang="en-US" dirty="0"/>
              <a:t> – 1</a:t>
            </a:r>
          </a:p>
          <a:p>
            <a:pPr marL="800100" lvl="1" indent="-342900"/>
            <a:r>
              <a:rPr lang="en-US" sz="2000" dirty="0"/>
              <a:t>1111 1111	1 + 2 + 4 + 8 + 16 + 32 + 64 + 128 = 255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</a:tabLst>
            </a:pPr>
            <a:r>
              <a:rPr lang="en-US" dirty="0"/>
              <a:t>Only positive numbers</a:t>
            </a:r>
            <a:br>
              <a:rPr lang="en-US" dirty="0"/>
            </a:br>
            <a:r>
              <a:rPr lang="en-US" dirty="0"/>
              <a:t>0001	1		1010	10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A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0010	2		1011	11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B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0011	3		1100	12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C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0100	4		1101	13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D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0101	5		1110	14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E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</a:tabLst>
            </a:pPr>
            <a:r>
              <a:rPr lang="en-US" dirty="0"/>
              <a:t>1000	8		1111	15 (</a:t>
            </a:r>
            <a:r>
              <a:rPr lang="en-US" dirty="0" err="1"/>
              <a:t>x</a:t>
            </a:r>
            <a:r>
              <a:rPr lang="en-US" dirty="0" err="1">
                <a:solidFill>
                  <a:schemeClr val="tx2"/>
                </a:solidFill>
              </a:rPr>
              <a:t>F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/>
            <a:endParaRPr lang="en-US" baseline="30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0EA4A5A-380E-54C8-9801-7EA14F81E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 – Unsigned Integers</a:t>
            </a:r>
          </a:p>
        </p:txBody>
      </p:sp>
    </p:spTree>
    <p:extLst>
      <p:ext uri="{BB962C8B-B14F-4D97-AF65-F5344CB8AC3E}">
        <p14:creationId xmlns:p14="http://schemas.microsoft.com/office/powerpoint/2010/main" val="956478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D9241F-C590-91B8-E56B-213722E4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CF1A5-A450-14CD-A378-5CC46678B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Range </a:t>
            </a:r>
            <a:r>
              <a:rPr lang="en-US" dirty="0">
                <a:solidFill>
                  <a:schemeClr val="tx2"/>
                </a:solidFill>
              </a:rPr>
              <a:t>-2</a:t>
            </a:r>
            <a:r>
              <a:rPr lang="en-US" baseline="30000" dirty="0">
                <a:solidFill>
                  <a:schemeClr val="tx2"/>
                </a:solidFill>
              </a:rPr>
              <a:t>n-1</a:t>
            </a:r>
            <a:r>
              <a:rPr lang="en-US" baseline="30000" dirty="0"/>
              <a:t> </a:t>
            </a:r>
            <a:r>
              <a:rPr lang="en-US" dirty="0"/>
              <a:t>to 0 to TO </a:t>
            </a:r>
            <a:r>
              <a:rPr lang="en-US" dirty="0">
                <a:solidFill>
                  <a:schemeClr val="tx2"/>
                </a:solidFill>
              </a:rPr>
              <a:t>+2</a:t>
            </a:r>
            <a:r>
              <a:rPr lang="en-US" baseline="30000" dirty="0">
                <a:solidFill>
                  <a:schemeClr val="tx2"/>
                </a:solidFill>
              </a:rPr>
              <a:t>n-1</a:t>
            </a:r>
            <a:r>
              <a:rPr lang="en-US" dirty="0">
                <a:solidFill>
                  <a:schemeClr val="tx2"/>
                </a:solidFill>
              </a:rPr>
              <a:t>–1</a:t>
            </a:r>
            <a:r>
              <a:rPr lang="en-US" dirty="0"/>
              <a:t>. </a:t>
            </a:r>
          </a:p>
          <a:p>
            <a:pPr marL="800100" lvl="1" indent="-342900"/>
            <a:r>
              <a:rPr lang="en-US" dirty="0"/>
              <a:t>If n = 8 		-128 to 127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sz="2000" dirty="0"/>
              <a:t>0111 1111	1 + 2 + 4 + 8 + 16 + 32 + 64 = 127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sz="2000" dirty="0"/>
              <a:t>1000 0000	leading bit is a 1 so it is negative. So what is the value?</a:t>
            </a:r>
          </a:p>
          <a:p>
            <a:pPr marL="800100" lvl="1" indent="-342900"/>
            <a:r>
              <a:rPr lang="en-US" dirty="0"/>
              <a:t>Use 2s Complement to negate a number (8 bit numbers)</a:t>
            </a:r>
          </a:p>
          <a:p>
            <a:pPr marL="1257300" lvl="2" indent="-342900">
              <a:spcBef>
                <a:spcPts val="0"/>
              </a:spcBef>
              <a:tabLst>
                <a:tab pos="1654175" algn="l"/>
                <a:tab pos="3367088" algn="l"/>
                <a:tab pos="4908550" algn="l"/>
              </a:tabLst>
            </a:pPr>
            <a:r>
              <a:rPr lang="en-US" dirty="0"/>
              <a:t>Negate 2	What is this number?</a:t>
            </a:r>
          </a:p>
          <a:p>
            <a:pPr marL="1257300" lvl="2" indent="-342900">
              <a:spcBef>
                <a:spcPts val="0"/>
              </a:spcBef>
              <a:tabLst>
                <a:tab pos="1654175" algn="l"/>
                <a:tab pos="3367088" algn="l"/>
                <a:tab pos="4908550" algn="l"/>
              </a:tabLst>
            </a:pPr>
            <a:r>
              <a:rPr lang="en-US" dirty="0"/>
              <a:t>	0000 0010	1000 0001	//	2 and -127</a:t>
            </a:r>
          </a:p>
          <a:p>
            <a:pPr marL="1257300" lvl="2" indent="-342900">
              <a:spcBef>
                <a:spcPts val="0"/>
              </a:spcBef>
              <a:tabLst>
                <a:tab pos="1654175" algn="l"/>
                <a:tab pos="3367088" algn="l"/>
                <a:tab pos="4908550" algn="l"/>
              </a:tabLst>
            </a:pPr>
            <a:r>
              <a:rPr lang="en-US" dirty="0"/>
              <a:t>	1111 1101	0111 1110	// reverse all bits</a:t>
            </a:r>
          </a:p>
          <a:p>
            <a:pPr marL="1257300" lvl="2" indent="-342900">
              <a:spcBef>
                <a:spcPts val="0"/>
              </a:spcBef>
              <a:tabLst>
                <a:tab pos="1654175" algn="l"/>
                <a:tab pos="2505075" algn="l"/>
                <a:tab pos="3367088" algn="l"/>
                <a:tab pos="4217988" algn="l"/>
                <a:tab pos="4908550" algn="l"/>
              </a:tabLst>
            </a:pPr>
            <a:r>
              <a:rPr lang="en-US" dirty="0"/>
              <a:t> 		+1		+1	// add 1</a:t>
            </a:r>
          </a:p>
          <a:p>
            <a:pPr marL="1257300" lvl="2" indent="-342900">
              <a:spcBef>
                <a:spcPts val="0"/>
              </a:spcBef>
              <a:tabLst>
                <a:tab pos="1654175" algn="l"/>
                <a:tab pos="3367088" algn="l"/>
                <a:tab pos="4908550" algn="l"/>
              </a:tabLst>
            </a:pPr>
            <a:r>
              <a:rPr lang="en-US" dirty="0"/>
              <a:t>  	1111 1110	0111 1111	// -2 and 127 respectively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EEFFC5-BF8B-030D-76E8-0CA152A4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 – Signed Integers</a:t>
            </a:r>
          </a:p>
        </p:txBody>
      </p:sp>
    </p:spTree>
    <p:extLst>
      <p:ext uri="{BB962C8B-B14F-4D97-AF65-F5344CB8AC3E}">
        <p14:creationId xmlns:p14="http://schemas.microsoft.com/office/powerpoint/2010/main" val="41831640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CE3C5B-E6FF-A3A5-26B1-8FEF83BE8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75ABD-DF38-A7E9-4C96-7335C8B832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318437"/>
            <a:ext cx="8351520" cy="46251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Max Range</a:t>
            </a:r>
          </a:p>
          <a:p>
            <a:pPr marL="800100" lvl="1" indent="-342900">
              <a:tabLst>
                <a:tab pos="2220913" algn="l"/>
                <a:tab pos="3594100" algn="l"/>
              </a:tabLst>
            </a:pPr>
            <a:r>
              <a:rPr lang="en-US" dirty="0"/>
              <a:t>Unsigned	32 bits		0 to +4,294,967,295</a:t>
            </a:r>
          </a:p>
          <a:p>
            <a:pPr marL="800100" lvl="1" indent="-342900">
              <a:tabLst>
                <a:tab pos="2220913" algn="l"/>
                <a:tab pos="3594100" algn="l"/>
              </a:tabLst>
            </a:pPr>
            <a:r>
              <a:rPr lang="en-US" dirty="0"/>
              <a:t>Signed	32 bits		-2,147,483,648 to +2,147,483,647</a:t>
            </a:r>
          </a:p>
          <a:p>
            <a:pPr marL="800100" lvl="1" indent="-342900">
              <a:tabLst>
                <a:tab pos="2220913" algn="l"/>
                <a:tab pos="3594100" algn="l"/>
              </a:tabLst>
            </a:pPr>
            <a:endParaRPr lang="en-US" dirty="0"/>
          </a:p>
          <a:p>
            <a:pPr marL="800100" lvl="1" indent="-342900">
              <a:tabLst>
                <a:tab pos="2220913" algn="l"/>
                <a:tab pos="3594100" algn="l"/>
              </a:tabLst>
            </a:pPr>
            <a:r>
              <a:rPr lang="en-US" dirty="0"/>
              <a:t>Unsigned	64 bits	 18,446,744,073,709,551,616</a:t>
            </a:r>
          </a:p>
          <a:p>
            <a:pPr marL="1257300" lvl="2" indent="-342900">
              <a:tabLst>
                <a:tab pos="2220913" algn="l"/>
                <a:tab pos="3594100" algn="l"/>
              </a:tabLst>
            </a:pPr>
            <a:r>
              <a:rPr lang="en-US" b="0" i="1" u="none" strike="noStrike" dirty="0">
                <a:effectLst/>
                <a:latin typeface="Linux Libertine"/>
              </a:rPr>
              <a:t>No Man's Sky</a:t>
            </a:r>
            <a:r>
              <a:rPr lang="en-US" b="0" u="none" strike="noStrike" dirty="0">
                <a:effectLst/>
                <a:latin typeface="Linux Libertine"/>
              </a:rPr>
              <a:t> has this number of planets.</a:t>
            </a:r>
          </a:p>
          <a:p>
            <a:pPr marL="1257300" lvl="2" indent="-342900">
              <a:tabLst>
                <a:tab pos="2220913" algn="l"/>
                <a:tab pos="3594100" algn="l"/>
              </a:tabLst>
            </a:pPr>
            <a:r>
              <a:rPr lang="en-US" i="0" dirty="0">
                <a:latin typeface="Linux Libertine"/>
              </a:rPr>
              <a:t>Does that </a:t>
            </a:r>
            <a:r>
              <a:rPr lang="en-US" dirty="0">
                <a:latin typeface="Linux Libertine"/>
              </a:rPr>
              <a:t>give you an idea of the data size they use</a:t>
            </a:r>
            <a:endParaRPr lang="en-US" b="0" i="0" u="none" strike="noStrike" dirty="0">
              <a:effectLst/>
              <a:latin typeface="Linux Libertine"/>
            </a:endParaRPr>
          </a:p>
          <a:p>
            <a:pPr marL="1257300" lvl="2" indent="-342900">
              <a:tabLst>
                <a:tab pos="2220913" algn="l"/>
                <a:tab pos="3594100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D999F0-7FBB-959C-1836-FA9092030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982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194883-FD57-AAAC-E15A-08778E05B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DE824-767C-6DB7-D926-2BA633330E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2 digits per byte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0xEBAC		1110 1011 1010 1100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DC11FC-F067-534B-92A8-63C53243C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– Get used to it</a:t>
            </a:r>
          </a:p>
        </p:txBody>
      </p:sp>
      <p:graphicFrame>
        <p:nvGraphicFramePr>
          <p:cNvPr id="5" name="Group 76">
            <a:extLst>
              <a:ext uri="{FF2B5EF4-FFF2-40B4-BE49-F238E27FC236}">
                <a16:creationId xmlns:a16="http://schemas.microsoft.com/office/drawing/2014/main" id="{153046D3-5B92-74C9-709C-5A8F66A20432}"/>
              </a:ext>
            </a:extLst>
          </p:cNvPr>
          <p:cNvGraphicFramePr>
            <a:graphicFrameLocks noGrp="1"/>
          </p:cNvGraphicFramePr>
          <p:nvPr/>
        </p:nvGraphicFramePr>
        <p:xfrm>
          <a:off x="916426" y="2178796"/>
          <a:ext cx="7127875" cy="151130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50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60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42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98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02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09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78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4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8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c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78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0001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5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9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1001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d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8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6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a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e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78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0011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7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0111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b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1011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f</a:t>
                      </a:r>
                    </a:p>
                  </a:txBody>
                  <a:tcPr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AU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" charset="0"/>
                          <a:ea typeface="Times" charset="0"/>
                          <a:cs typeface="Times" charset="0"/>
                        </a:rPr>
                        <a:t>1111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7700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CB302C-339C-9F56-43C2-924FCF653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490B9-1E50-5832-B680-9726262703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have. 32 bits of space</a:t>
            </a:r>
          </a:p>
          <a:p>
            <a:pPr marL="800100" lvl="1" indent="-342900"/>
            <a:r>
              <a:rPr lang="en-US" dirty="0" err="1"/>
              <a:t>OpCode</a:t>
            </a:r>
            <a:r>
              <a:rPr lang="en-US" dirty="0"/>
              <a:t> use up 6,8,9,10 or 11 Bits</a:t>
            </a:r>
          </a:p>
          <a:p>
            <a:pPr marL="800100" lvl="1" indent="-342900"/>
            <a:r>
              <a:rPr lang="en-US" dirty="0"/>
              <a:t>A Register-to-Register instruction (R format)</a:t>
            </a:r>
          </a:p>
          <a:p>
            <a:pPr marL="1257300" lvl="2" indent="-342900"/>
            <a:r>
              <a:rPr lang="en-US" dirty="0"/>
              <a:t>15 bits	3 registers</a:t>
            </a:r>
          </a:p>
          <a:p>
            <a:pPr marL="800100" lvl="1" indent="-342900"/>
            <a:r>
              <a:rPr lang="en-US" dirty="0"/>
              <a:t>A Load or Store needs (D format)</a:t>
            </a:r>
          </a:p>
          <a:p>
            <a:pPr marL="1257300" lvl="2" indent="-342900"/>
            <a:r>
              <a:rPr lang="en-US" dirty="0"/>
              <a:t>10 bits	2 registers</a:t>
            </a:r>
          </a:p>
          <a:p>
            <a:pPr marL="1257300" lvl="2" indent="-342900"/>
            <a:r>
              <a:rPr lang="en-US" dirty="0"/>
              <a:t>2 bits		Op2 to decide to move 1 byte up to 8 bytes</a:t>
            </a:r>
          </a:p>
          <a:p>
            <a:pPr marL="1257300" lvl="2" indent="-342900"/>
            <a:r>
              <a:rPr lang="en-US" dirty="0"/>
              <a:t>9 bits		to create the offset from the base register</a:t>
            </a:r>
          </a:p>
          <a:p>
            <a:pPr marL="342900" indent="-342900"/>
            <a:r>
              <a:rPr lang="en-US" dirty="0"/>
              <a:t>                  Lets look at the rest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D79D51-5E51-EA37-09B3-E901CAC89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Real Estate</a:t>
            </a:r>
            <a:r>
              <a:rPr lang="en-US" dirty="0">
                <a:solidFill>
                  <a:schemeClr val="tx2"/>
                </a:solidFill>
              </a:rPr>
              <a:t> (Start Here)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1243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6345A-5C05-E07A-A517-2ABAA9437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9727B9-A113-7CAC-4E51-67F27D08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AA38FC-4F67-E8A2-2845-CA41757951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address	Offset from base address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op2	Second register operand -256 to +255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Rn	Base address (index register)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Rt	Destination (load) / Source (store) register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LDUR		</a:t>
            </a:r>
            <a:r>
              <a:rPr lang="en-US" b="1" dirty="0">
                <a:solidFill>
                  <a:srgbClr val="00B0F0"/>
                </a:solidFill>
              </a:rPr>
              <a:t>R3</a:t>
            </a:r>
            <a:r>
              <a:rPr lang="en-US" dirty="0"/>
              <a:t>, [</a:t>
            </a:r>
            <a:r>
              <a:rPr lang="en-US" dirty="0">
                <a:solidFill>
                  <a:srgbClr val="00B050"/>
                </a:solidFill>
              </a:rPr>
              <a:t>R1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#126</a:t>
            </a:r>
            <a:r>
              <a:rPr lang="en-US" dirty="0"/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50D41F-52F1-A8A9-EF66-1E04F1717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D-Type: Load and Store Instructions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8C20B7-DDAE-00E2-5D8D-FABFB47EB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684942"/>
              </p:ext>
            </p:extLst>
          </p:nvPr>
        </p:nvGraphicFramePr>
        <p:xfrm>
          <a:off x="1062991" y="5446806"/>
          <a:ext cx="6404609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99713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1197123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551052360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868683733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61462467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address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Op2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#126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11111OOOO1O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MT"/>
                        </a:rPr>
                        <a:t>OO111111O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OO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OOOO1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OOO11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1111 1OOO O1O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O O111 111O</a:t>
                      </a: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OO</a:t>
                      </a:r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OO OO1</a:t>
                      </a:r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 O011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MT"/>
                        </a:rPr>
                        <a:t>F847E023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21B148-B057-1AA1-5E50-CDAF398F0C91}"/>
              </a:ext>
            </a:extLst>
          </p:cNvPr>
          <p:cNvCxnSpPr>
            <a:cxnSpLocks/>
          </p:cNvCxnSpPr>
          <p:nvPr/>
        </p:nvCxnSpPr>
        <p:spPr>
          <a:xfrm>
            <a:off x="4979670" y="5243165"/>
            <a:ext cx="802005" cy="85283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DF33E0-BC54-2216-4C79-08946ADC584F}"/>
              </a:ext>
            </a:extLst>
          </p:cNvPr>
          <p:cNvCxnSpPr>
            <a:cxnSpLocks/>
          </p:cNvCxnSpPr>
          <p:nvPr/>
        </p:nvCxnSpPr>
        <p:spPr>
          <a:xfrm flipH="1">
            <a:off x="4194810" y="5177790"/>
            <a:ext cx="1463040" cy="85725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C97A7C-BA37-6AC6-F124-7E2A57AAF826}"/>
              </a:ext>
            </a:extLst>
          </p:cNvPr>
          <p:cNvCxnSpPr>
            <a:cxnSpLocks/>
          </p:cNvCxnSpPr>
          <p:nvPr/>
        </p:nvCxnSpPr>
        <p:spPr>
          <a:xfrm>
            <a:off x="4457700" y="5243165"/>
            <a:ext cx="2518410" cy="77282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BF7C5BA-BF5A-B6C9-798D-2BF2275B7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700" y="1194405"/>
            <a:ext cx="58166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2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11D6E-7EB7-2102-8EF5-D68010C5B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1A53AB-4ACE-CB83-BA83-B092C524C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1DFCC-1D8A-77CB-357C-FD5DF6D659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LDUR/STUR	Rn, [Rt, off]</a:t>
            </a:r>
          </a:p>
          <a:p>
            <a:pPr marL="690563" marR="0" lvl="1" indent="0">
              <a:spcBef>
                <a:spcPts val="0"/>
              </a:spcBef>
              <a:spcAft>
                <a:spcPts val="0"/>
              </a:spcAft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LDUR	STUR	LDXR	STXR</a:t>
            </a:r>
          </a:p>
          <a:p>
            <a:pPr marL="690563" marR="0" lvl="1" indent="0">
              <a:spcBef>
                <a:spcPts val="0"/>
              </a:spcBef>
              <a:spcAft>
                <a:spcPts val="0"/>
              </a:spcAft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LDURSW	STURW	LDURH	STURH</a:t>
            </a:r>
          </a:p>
          <a:p>
            <a:pPr marL="690563" marR="0" lvl="1" indent="0">
              <a:spcBef>
                <a:spcPts val="0"/>
              </a:spcBef>
              <a:spcAft>
                <a:spcPts val="0"/>
              </a:spcAft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LDURB	STURB</a:t>
            </a:r>
          </a:p>
          <a:p>
            <a:pPr marL="690563" marR="0" lvl="1" indent="0">
              <a:spcBef>
                <a:spcPts val="0"/>
              </a:spcBef>
              <a:spcAft>
                <a:spcPts val="0"/>
              </a:spcAft>
              <a:buNone/>
              <a:tabLst>
                <a:tab pos="2220913" algn="l"/>
                <a:tab pos="3821113" algn="l"/>
                <a:tab pos="5475288" algn="l"/>
              </a:tabLst>
            </a:pPr>
            <a:endParaRPr lang="en-US" sz="2000" kern="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350838" lvl="1" indent="-342900">
              <a:lnSpc>
                <a:spcPct val="90000"/>
              </a:lnSpc>
            </a:pPr>
            <a:r>
              <a:rPr lang="en-US" altLang="en-US" sz="2000" dirty="0">
                <a:ea typeface="Times" charset="0"/>
                <a:cs typeface="Times" charset="0"/>
              </a:rPr>
              <a:t>LDUR/STUR		Load and Store 64-bits, 8 bytes</a:t>
            </a:r>
          </a:p>
          <a:p>
            <a:pPr marL="350838" lvl="1" indent="-342900">
              <a:lnSpc>
                <a:spcPct val="90000"/>
              </a:lnSpc>
            </a:pPr>
            <a:r>
              <a:rPr lang="en-US" altLang="en-US" sz="2000" dirty="0">
                <a:ea typeface="Times" charset="0"/>
                <a:cs typeface="Times" charset="0"/>
              </a:rPr>
              <a:t>LDUR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SW</a:t>
            </a:r>
            <a:r>
              <a:rPr lang="en-US" altLang="en-US" sz="2000" dirty="0">
                <a:ea typeface="Times" charset="0"/>
                <a:cs typeface="Times" charset="0"/>
              </a:rPr>
              <a:t>/STUR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SW</a:t>
            </a:r>
            <a:r>
              <a:rPr lang="en-US" altLang="en-US" sz="2000" dirty="0">
                <a:ea typeface="Times" charset="0"/>
                <a:cs typeface="Times" charset="0"/>
              </a:rPr>
              <a:t>	Load and Store 32-bits, 4 bytes,  signed word</a:t>
            </a:r>
          </a:p>
          <a:p>
            <a:pPr marL="350838" lvl="1" indent="-342900">
              <a:lnSpc>
                <a:spcPct val="90000"/>
              </a:lnSpc>
            </a:pPr>
            <a:r>
              <a:rPr lang="en-US" altLang="en-US" sz="2000" dirty="0">
                <a:ea typeface="Times" charset="0"/>
                <a:cs typeface="Times" charset="0"/>
              </a:rPr>
              <a:t>LDUR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H</a:t>
            </a:r>
            <a:r>
              <a:rPr lang="en-US" altLang="en-US" sz="2000" dirty="0">
                <a:ea typeface="Times" charset="0"/>
                <a:cs typeface="Times" charset="0"/>
              </a:rPr>
              <a:t>/STUR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H</a:t>
            </a:r>
            <a:r>
              <a:rPr lang="en-US" altLang="en-US" sz="2000" dirty="0">
                <a:ea typeface="Times" charset="0"/>
                <a:cs typeface="Times" charset="0"/>
              </a:rPr>
              <a:t>	Load and Store 16-bit, 2 bytes, half-word</a:t>
            </a:r>
          </a:p>
          <a:p>
            <a:pPr marL="350838" lvl="1" indent="-342900">
              <a:lnSpc>
                <a:spcPct val="90000"/>
              </a:lnSpc>
            </a:pPr>
            <a:r>
              <a:rPr lang="en-US" altLang="en-US" sz="2000" dirty="0">
                <a:ea typeface="Times" charset="0"/>
                <a:cs typeface="Times" charset="0"/>
              </a:rPr>
              <a:t>LDUR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B</a:t>
            </a:r>
            <a:r>
              <a:rPr lang="en-US" altLang="en-US" sz="2000" dirty="0">
                <a:ea typeface="Times" charset="0"/>
                <a:cs typeface="Times" charset="0"/>
              </a:rPr>
              <a:t>/STUR</a:t>
            </a:r>
            <a:r>
              <a:rPr lang="en-US" altLang="en-US" sz="2000" dirty="0">
                <a:solidFill>
                  <a:srgbClr val="FF0000"/>
                </a:solidFill>
                <a:ea typeface="Times" charset="0"/>
                <a:cs typeface="Times" charset="0"/>
              </a:rPr>
              <a:t>B</a:t>
            </a:r>
            <a:r>
              <a:rPr lang="en-US" altLang="en-US" sz="2000" dirty="0">
                <a:ea typeface="Times" charset="0"/>
                <a:cs typeface="Times" charset="0"/>
              </a:rPr>
              <a:t>		Load and Store 8-bits, 1 byte</a:t>
            </a:r>
          </a:p>
          <a:p>
            <a:pPr marL="0" indent="0"/>
            <a:r>
              <a:rPr lang="en-US" dirty="0">
                <a:latin typeface="+mn-lt"/>
              </a:rPr>
              <a:t>Op2 controls the selection of number of bytes to move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2A214D-16CF-A4A7-8DEC-D47BB54E1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D-type Instructions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EBCD20-90D4-ACE9-949B-603857561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950" y="5480143"/>
            <a:ext cx="58166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07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EF5C53-29B3-10C9-5BF4-FAF55F468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695E7-2FA5-3EC0-7A25-4591F17E29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Rn:		Base address of the array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Address:	Offset of the location to be stored or retrieved</a:t>
            </a:r>
          </a:p>
          <a:p>
            <a:pPr marL="800100" lvl="1" indent="-342900"/>
            <a:r>
              <a:rPr lang="en-US" dirty="0"/>
              <a:t>Address is only 9 bits which means we can only index up to 2</a:t>
            </a:r>
            <a:r>
              <a:rPr lang="en-US" baseline="30000" dirty="0"/>
              <a:t>9</a:t>
            </a:r>
            <a:r>
              <a:rPr lang="en-US" dirty="0"/>
              <a:t> bytes (512) beyond the base address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sz="2000" dirty="0"/>
              <a:t>STUR X3, [X1, #0]	//	X1[0] = X3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sz="2000" dirty="0"/>
              <a:t>STUR X3, [X1, #80]	//	X1[10] = X3	8*10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sz="2000" dirty="0"/>
              <a:t>STUR X3, [X1, #248]	//	X1[31] = X3	8 * 31 = 248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sz="2000" dirty="0">
                <a:solidFill>
                  <a:srgbClr val="FF0000"/>
                </a:solidFill>
              </a:rPr>
              <a:t>STUR X3, [X1, #512]	//	X1[64] = X3	8 * 64 = 512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dirty="0"/>
              <a:t>To move to the next block of array elements we must increment X1 by 512	ADDI	X1, X1, #512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3651250" algn="l"/>
                <a:tab pos="4160838" algn="l"/>
              </a:tabLst>
            </a:pPr>
            <a:r>
              <a:rPr lang="en-US" dirty="0"/>
              <a:t>OR Increment X1 by 8 for each time through your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CEBAB-6534-16EF-622A-6BB8BBFA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and Store limitations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2F5D8-F498-2400-AFE4-C3C13CD0C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670" y="5930993"/>
            <a:ext cx="58166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170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5C048-94CB-55EB-4FAF-69E99CEB5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E113A3-D486-2DAA-FD9B-6F5CF9EB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E50B6-0E7C-878B-788E-7A4A6CB792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immediate	constant to be used for the 2</a:t>
            </a:r>
            <a:r>
              <a:rPr lang="en-US" baseline="30000" dirty="0"/>
              <a:t>nd</a:t>
            </a:r>
            <a:r>
              <a:rPr lang="en-US" dirty="0"/>
              <a:t> operand. 12 signed bits. Can be -2048 to +2047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Rn	1</a:t>
            </a:r>
            <a:r>
              <a:rPr lang="en-US" baseline="30000" dirty="0"/>
              <a:t>st</a:t>
            </a:r>
            <a:r>
              <a:rPr lang="en-US" dirty="0"/>
              <a:t> operand of the instruction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Rd	Destination register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	ANDI		     </a:t>
            </a:r>
            <a:r>
              <a:rPr lang="en-US" b="1" dirty="0">
                <a:solidFill>
                  <a:srgbClr val="00B0F0"/>
                </a:solidFill>
              </a:rPr>
              <a:t>X3</a:t>
            </a:r>
            <a:r>
              <a:rPr lang="en-US" dirty="0"/>
              <a:t>,   </a:t>
            </a:r>
            <a:r>
              <a:rPr lang="en-US" dirty="0">
                <a:solidFill>
                  <a:srgbClr val="00B050"/>
                </a:solidFill>
              </a:rPr>
              <a:t>X1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#0x1F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1F96C1-C7D1-EFCF-3854-F4BEF90EE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I-Type: Immediate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684E801-1433-2874-E48F-E48250E16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575639"/>
              </p:ext>
            </p:extLst>
          </p:nvPr>
        </p:nvGraphicFramePr>
        <p:xfrm>
          <a:off x="1303020" y="5310475"/>
          <a:ext cx="6126479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04188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1766318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863757">
                  <a:extLst>
                    <a:ext uri="{9D8B030D-6E8A-4147-A177-3AD203B41FA5}">
                      <a16:colId xmlns:a16="http://schemas.microsoft.com/office/drawing/2014/main" val="1551052360"/>
                    </a:ext>
                  </a:extLst>
                </a:gridCol>
                <a:gridCol w="1392216">
                  <a:extLst>
                    <a:ext uri="{9D8B030D-6E8A-4147-A177-3AD203B41FA5}">
                      <a16:colId xmlns:a16="http://schemas.microsoft.com/office/drawing/2014/main" val="868683733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immediate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Rd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#0x1F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X1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1OO1OOO1OO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MT"/>
                        </a:rPr>
                        <a:t>OOOOOOOO1111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OOOO1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OOO11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1OO1 OOO1 OO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OO OOOO O111 11</a:t>
                      </a: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OO OO1</a:t>
                      </a:r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 O011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MT"/>
                        </a:rPr>
                        <a:t>91007C23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E28EF57-A00A-83C9-3A9C-278FC9DB196F}"/>
              </a:ext>
            </a:extLst>
          </p:cNvPr>
          <p:cNvCxnSpPr>
            <a:cxnSpLocks/>
          </p:cNvCxnSpPr>
          <p:nvPr/>
        </p:nvCxnSpPr>
        <p:spPr>
          <a:xfrm>
            <a:off x="5554980" y="5243165"/>
            <a:ext cx="0" cy="44897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1A3EA5A-8CC6-474C-FCF1-F76B4DE9B442}"/>
              </a:ext>
            </a:extLst>
          </p:cNvPr>
          <p:cNvCxnSpPr>
            <a:cxnSpLocks/>
          </p:cNvCxnSpPr>
          <p:nvPr/>
        </p:nvCxnSpPr>
        <p:spPr>
          <a:xfrm flipH="1">
            <a:off x="4949190" y="5220305"/>
            <a:ext cx="1177290" cy="81473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D4EB8BE-D12C-C930-BBE8-8A33A99BA9F3}"/>
              </a:ext>
            </a:extLst>
          </p:cNvPr>
          <p:cNvCxnSpPr>
            <a:cxnSpLocks/>
          </p:cNvCxnSpPr>
          <p:nvPr/>
        </p:nvCxnSpPr>
        <p:spPr>
          <a:xfrm>
            <a:off x="4926330" y="5220305"/>
            <a:ext cx="1508760" cy="70043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FF328AF-DCD8-5D48-E35D-F27648C69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50" y="1184499"/>
            <a:ext cx="5981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7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5A228C-D4A5-8461-C7EE-AA601300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E341C-9A3A-5BCD-73C2-CE412193F2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 develop an instruction set architecture you need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Means to interact with data</a:t>
            </a:r>
          </a:p>
          <a:p>
            <a:pPr marL="914400" lvl="1" indent="-457200"/>
            <a:r>
              <a:rPr lang="en-US" dirty="0"/>
              <a:t>Registers	fast, expensive and temporary</a:t>
            </a:r>
          </a:p>
          <a:p>
            <a:pPr marL="914400" lvl="1" indent="-457200"/>
            <a:r>
              <a:rPr lang="en-US" dirty="0"/>
              <a:t>Memory	slow, cheap and longer term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Variables with types</a:t>
            </a:r>
          </a:p>
          <a:p>
            <a:pPr marL="914400" lvl="1" indent="-457200"/>
            <a:r>
              <a:rPr lang="en-US" dirty="0"/>
              <a:t>Strings:	at the end of the day everything is 1s and 0s but we can treat them also as text</a:t>
            </a:r>
          </a:p>
          <a:p>
            <a:pPr marL="914400" lvl="1" indent="-457200"/>
            <a:r>
              <a:rPr lang="en-US" dirty="0"/>
              <a:t>Numbers</a:t>
            </a:r>
          </a:p>
          <a:p>
            <a:pPr marL="1371600" lvl="2" indent="-457200"/>
            <a:r>
              <a:rPr lang="en-US" dirty="0"/>
              <a:t>Decimals	int, long, short, byte, long longs, signed, unsigned</a:t>
            </a:r>
          </a:p>
          <a:p>
            <a:pPr marL="1371600" lvl="2" indent="-457200"/>
            <a:r>
              <a:rPr lang="en-US" dirty="0"/>
              <a:t>Floats	single and double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9B2935-084D-5E58-CC0A-3FED6AC2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2098662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82006-DEB1-7690-663D-EFF1E42C6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29DCC7-A78C-0B75-45CD-307FDC46D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3C9B1-EE9B-DA5A-FA99-1FA5E49C36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r>
              <a:rPr lang="en-US" dirty="0">
                <a:latin typeface="+mn-lt"/>
              </a:rPr>
              <a:t>SUBI	X4, X4, #1	// Decrement X4 by 1     X4--</a:t>
            </a:r>
            <a:endParaRPr lang="en-US" sz="2000" kern="0" dirty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ANDI</a:t>
            </a:r>
            <a:r>
              <a:rPr lang="en-US" sz="2000" kern="0" dirty="0">
                <a:solidFill>
                  <a:schemeClr val="tx2"/>
                </a:solidFill>
                <a:cs typeface="Times New Roman" panose="02020603050405020304" pitchFamily="18" charset="0"/>
              </a:rPr>
              <a:t>S</a:t>
            </a: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	SUBI</a:t>
            </a:r>
            <a:r>
              <a:rPr lang="en-US" sz="2000" kern="0" dirty="0">
                <a:solidFill>
                  <a:schemeClr val="tx2"/>
                </a:solidFill>
                <a:cs typeface="Times New Roman" panose="02020603050405020304" pitchFamily="18" charset="0"/>
              </a:rPr>
              <a:t>S</a:t>
            </a: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	ADDI</a:t>
            </a:r>
            <a:r>
              <a:rPr lang="en-US" sz="2000" kern="0" dirty="0">
                <a:solidFill>
                  <a:schemeClr val="tx2"/>
                </a:solidFill>
                <a:cs typeface="Times New Roman" panose="02020603050405020304" pitchFamily="18" charset="0"/>
              </a:rPr>
              <a:t>S</a:t>
            </a: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	EORI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cs typeface="Times New Roman" panose="02020603050405020304" pitchFamily="18" charset="0"/>
              </a:rPr>
              <a:t>ANDI	 SUBI 	ADDI 	ORRI	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endParaRPr lang="en-US" sz="2000" kern="0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36A755C-7E79-5F02-9F08-0F577131C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I-type Instructions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17ABA6-67E2-F3D1-F16A-CA601080A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560" y="4010231"/>
            <a:ext cx="59817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512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7C56D-EF82-BA1C-7D1B-8240BE4C4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560248-6C2E-3F0A-0D1F-DD722577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1AA29-C3B3-E8A9-E263-A9E48C3EDB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Address	+/-2</a:t>
            </a:r>
            <a:r>
              <a:rPr lang="en-US" baseline="30000" dirty="0"/>
              <a:t>25</a:t>
            </a:r>
            <a:r>
              <a:rPr lang="en-US" dirty="0"/>
              <a:t> relative to the PC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	B	</a:t>
            </a:r>
            <a:r>
              <a:rPr lang="en-US" b="1" dirty="0">
                <a:solidFill>
                  <a:srgbClr val="00B0F0"/>
                </a:solidFill>
              </a:rPr>
              <a:t>Exit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r>
              <a:rPr lang="en-US" dirty="0"/>
              <a:t>	B		 </a:t>
            </a:r>
            <a:r>
              <a:rPr lang="en-US" b="1" dirty="0">
                <a:solidFill>
                  <a:srgbClr val="00B0F0"/>
                </a:solidFill>
              </a:rPr>
              <a:t>Exit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8218AB-3B64-7C60-1050-102BBAC49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 and CB-Type: Branch and Compare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717164-1C5F-27E3-592A-B9573A4C6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136351"/>
              </p:ext>
            </p:extLst>
          </p:nvPr>
        </p:nvGraphicFramePr>
        <p:xfrm>
          <a:off x="1303020" y="5310475"/>
          <a:ext cx="6126479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4583429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Address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Exit. +819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000101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 OOOO OOOO OOOO OO11 OO11 OO11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0001 01</a:t>
                      </a:r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 OOOO OOOO OOOO OO11 OO11 OO11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14OOO333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B3E1440-D0A6-5DFB-1432-4B1E15018BC4}"/>
              </a:ext>
            </a:extLst>
          </p:cNvPr>
          <p:cNvCxnSpPr>
            <a:cxnSpLocks/>
          </p:cNvCxnSpPr>
          <p:nvPr/>
        </p:nvCxnSpPr>
        <p:spPr>
          <a:xfrm>
            <a:off x="4023360" y="4777740"/>
            <a:ext cx="643890" cy="943483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9490D6C-8823-7F31-6C98-8B2651CE7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" y="1151831"/>
            <a:ext cx="7772400" cy="85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1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A4849-18CB-721C-54FA-3EC1CCB66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C7B1A6-1FF3-B702-C9E7-745036F36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F8C9E-A6FE-7880-B5C9-B0BACAB622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Address	+/-2</a:t>
            </a:r>
            <a:r>
              <a:rPr lang="en-US" baseline="30000" dirty="0"/>
              <a:t>18</a:t>
            </a:r>
            <a:r>
              <a:rPr lang="en-US" dirty="0"/>
              <a:t> relative to the PC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	CBNZ		</a:t>
            </a:r>
            <a:r>
              <a:rPr lang="en-US" b="1" dirty="0">
                <a:solidFill>
                  <a:srgbClr val="00B0F0"/>
                </a:solidFill>
              </a:rPr>
              <a:t>Exit, </a:t>
            </a:r>
            <a:r>
              <a:rPr lang="en-US" b="1" dirty="0">
                <a:solidFill>
                  <a:srgbClr val="00B050"/>
                </a:solidFill>
              </a:rPr>
              <a:t>X15</a:t>
            </a:r>
            <a:endParaRPr lang="en-US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r>
              <a:rPr lang="en-US" dirty="0"/>
              <a:t>	CBNZ		 </a:t>
            </a:r>
            <a:r>
              <a:rPr lang="en-US" b="1" dirty="0">
                <a:solidFill>
                  <a:srgbClr val="00B0F0"/>
                </a:solidFill>
              </a:rPr>
              <a:t>Exit , </a:t>
            </a:r>
            <a:r>
              <a:rPr lang="en-US" b="1" dirty="0">
                <a:solidFill>
                  <a:srgbClr val="00B050"/>
                </a:solidFill>
              </a:rPr>
              <a:t>X15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4C48E4-6462-7ECE-CB63-7E7692AE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CB-Type: Compare and Branch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70C8F52-D4BB-BF92-6F41-C8E6FBD9D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426065"/>
              </p:ext>
            </p:extLst>
          </p:nvPr>
        </p:nvGraphicFramePr>
        <p:xfrm>
          <a:off x="1303020" y="4988436"/>
          <a:ext cx="6126480" cy="1614805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882684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4100796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431884226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Exit. +819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1011 0101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 OOOO OO11 OO11 OO11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01111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1O11 01O1 </a:t>
                      </a:r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 OOOO O11O O11O O11</a:t>
                      </a:r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0 1111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B500666F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B1D651-E1E2-09EB-6A39-B9181B605CDD}"/>
              </a:ext>
            </a:extLst>
          </p:cNvPr>
          <p:cNvCxnSpPr>
            <a:cxnSpLocks/>
          </p:cNvCxnSpPr>
          <p:nvPr/>
        </p:nvCxnSpPr>
        <p:spPr>
          <a:xfrm flipH="1">
            <a:off x="4366260" y="4838733"/>
            <a:ext cx="205740" cy="809344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48D215A-6D4B-463F-C624-BF9BBDB27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1209923"/>
            <a:ext cx="7772400" cy="72969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67843-A77F-4821-AAA5-181E68D6C7E8}"/>
              </a:ext>
            </a:extLst>
          </p:cNvPr>
          <p:cNvCxnSpPr>
            <a:cxnSpLocks/>
          </p:cNvCxnSpPr>
          <p:nvPr/>
        </p:nvCxnSpPr>
        <p:spPr>
          <a:xfrm>
            <a:off x="5360670" y="4926330"/>
            <a:ext cx="1314450" cy="721747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973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7A290-FABC-0B30-6054-3355F6F6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3B8952-B588-BA1B-F1AF-A93C3BDF6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38071-07F9-359B-E11E-DD095CF18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Address	+/-2</a:t>
            </a:r>
            <a:r>
              <a:rPr lang="en-US" baseline="30000" dirty="0"/>
              <a:t>18</a:t>
            </a:r>
            <a:r>
              <a:rPr lang="en-US" dirty="0"/>
              <a:t> relative to the PC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	B.GE		</a:t>
            </a:r>
            <a:r>
              <a:rPr lang="en-US" b="1" dirty="0">
                <a:solidFill>
                  <a:srgbClr val="00B0F0"/>
                </a:solidFill>
              </a:rPr>
              <a:t>Exit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The offset is shifted left by 2. Why?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r>
              <a:rPr lang="en-US" dirty="0"/>
              <a:t>	B.GT		 </a:t>
            </a:r>
            <a:r>
              <a:rPr lang="en-US" b="1" dirty="0">
                <a:solidFill>
                  <a:srgbClr val="00B0F0"/>
                </a:solidFill>
              </a:rPr>
              <a:t>Exit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50C5AB-9416-0490-E275-B6C4058C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CB-Type: Compare and Branch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D81C96-631C-9D07-55CF-FB7D0006B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660196"/>
              </p:ext>
            </p:extLst>
          </p:nvPr>
        </p:nvGraphicFramePr>
        <p:xfrm>
          <a:off x="1303020" y="5310475"/>
          <a:ext cx="6126480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303020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3680460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431884226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Address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Exit. +819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.GT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O1O1 O1OO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 OOOO OO11 OO11 OO11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011OO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O1O1 01OO </a:t>
                      </a:r>
                      <a:r>
                        <a:rPr lang="en-US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 OOOO O11O O11O O11</a:t>
                      </a:r>
                      <a:r>
                        <a:rPr lang="en-US" sz="1600" b="1" i="0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 11OO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5400666C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8F43C5F-75DE-DD6F-8498-F766B7E66FE8}"/>
              </a:ext>
            </a:extLst>
          </p:cNvPr>
          <p:cNvCxnSpPr>
            <a:cxnSpLocks/>
          </p:cNvCxnSpPr>
          <p:nvPr/>
        </p:nvCxnSpPr>
        <p:spPr>
          <a:xfrm flipH="1">
            <a:off x="4366260" y="4838733"/>
            <a:ext cx="205740" cy="809344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00F1FAD6-82B6-D38E-51BA-67EC6246B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1209923"/>
            <a:ext cx="7772400" cy="72969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CD22B-A718-883B-29D5-F3C5224B0D8D}"/>
              </a:ext>
            </a:extLst>
          </p:cNvPr>
          <p:cNvCxnSpPr>
            <a:cxnSpLocks/>
          </p:cNvCxnSpPr>
          <p:nvPr/>
        </p:nvCxnSpPr>
        <p:spPr>
          <a:xfrm>
            <a:off x="4812030" y="4838733"/>
            <a:ext cx="1863090" cy="809344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F010678-6BDB-2D3A-B5D5-0CB36F295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811102"/>
              </p:ext>
            </p:extLst>
          </p:nvPr>
        </p:nvGraphicFramePr>
        <p:xfrm>
          <a:off x="6239672" y="2467776"/>
          <a:ext cx="2791135" cy="24585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9577">
                  <a:extLst>
                    <a:ext uri="{9D8B030D-6E8A-4147-A177-3AD203B41FA5}">
                      <a16:colId xmlns:a16="http://schemas.microsoft.com/office/drawing/2014/main" val="1812365758"/>
                    </a:ext>
                  </a:extLst>
                </a:gridCol>
                <a:gridCol w="1461558">
                  <a:extLst>
                    <a:ext uri="{9D8B030D-6E8A-4147-A177-3AD203B41FA5}">
                      <a16:colId xmlns:a16="http://schemas.microsoft.com/office/drawing/2014/main" val="4141947526"/>
                    </a:ext>
                  </a:extLst>
                </a:gridCol>
              </a:tblGrid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Op code bits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87107953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O1O11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B.LT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11995794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O11O1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B.LE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83313327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O1O1O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B.GE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79641420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O11OO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B.GT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18528850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OOOOO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B.EQ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64526236"/>
                  </a:ext>
                </a:extLst>
              </a:tr>
              <a:tr h="338639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OOOO1</a:t>
                      </a:r>
                      <a:endParaRPr lang="en-US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B.NE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013612058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175C46BE-5674-5289-24E6-1D429601B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7305" y="3163126"/>
            <a:ext cx="5218105" cy="554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49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92E08-E52A-7373-07B8-3998FF9D0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C4766B-0910-2A13-84C6-55A8902A9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31487-99B1-8FB4-6F5B-D490D6F39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r>
              <a:rPr lang="en-US" dirty="0">
                <a:latin typeface="+mn-lt"/>
              </a:rPr>
              <a:t>SUBS	XZR, X1, #45		//	is X1 &gt; 45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r>
              <a:rPr lang="en-US" kern="0" dirty="0">
                <a:solidFill>
                  <a:srgbClr val="000000"/>
                </a:solidFill>
                <a:latin typeface="+mn-lt"/>
                <a:cs typeface="Times New Roman" panose="02020603050405020304" pitchFamily="18" charset="0"/>
              </a:rPr>
              <a:t>B.GT	</a:t>
            </a:r>
            <a:r>
              <a:rPr lang="en-US" kern="0" dirty="0" err="1">
                <a:solidFill>
                  <a:srgbClr val="000000"/>
                </a:solidFill>
                <a:latin typeface="+mn-lt"/>
                <a:cs typeface="Times New Roman" panose="02020603050405020304" pitchFamily="18" charset="0"/>
              </a:rPr>
              <a:t>TooOld</a:t>
            </a:r>
            <a:endParaRPr lang="en-US" kern="0" dirty="0">
              <a:solidFill>
                <a:srgbClr val="000000"/>
              </a:solidFill>
              <a:latin typeface="+mn-lt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r>
              <a:rPr lang="en-US" dirty="0">
                <a:latin typeface="+mn-lt"/>
              </a:rPr>
              <a:t>SUBS	X2, X1, #25		//	 is X1 equal to 25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r>
              <a:rPr lang="en-US" kern="0" dirty="0">
                <a:solidFill>
                  <a:srgbClr val="000000"/>
                </a:solidFill>
                <a:latin typeface="+mn-lt"/>
                <a:cs typeface="Times New Roman" panose="02020603050405020304" pitchFamily="18" charset="0"/>
              </a:rPr>
              <a:t>CBZ	</a:t>
            </a:r>
            <a:r>
              <a:rPr lang="en-US" kern="0" dirty="0" err="1">
                <a:solidFill>
                  <a:srgbClr val="000000"/>
                </a:solidFill>
                <a:latin typeface="+mn-lt"/>
                <a:cs typeface="Times New Roman" panose="02020603050405020304" pitchFamily="18" charset="0"/>
              </a:rPr>
              <a:t>JustRIght</a:t>
            </a:r>
            <a:r>
              <a:rPr lang="en-US" kern="0" dirty="0">
                <a:solidFill>
                  <a:srgbClr val="000000"/>
                </a:solidFill>
                <a:latin typeface="+mn-lt"/>
                <a:cs typeface="Times New Roman" panose="02020603050405020304" pitchFamily="18" charset="0"/>
              </a:rPr>
              <a:t>, X2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246188" algn="l"/>
                <a:tab pos="3254375" algn="l"/>
                <a:tab pos="4217988" algn="l"/>
              </a:tabLst>
            </a:pPr>
            <a:endParaRPr lang="en-US" kern="0" dirty="0">
              <a:solidFill>
                <a:srgbClr val="000000"/>
              </a:solidFill>
              <a:latin typeface="+mn-lt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kern="0" dirty="0">
                <a:solidFill>
                  <a:srgbClr val="000000"/>
                </a:solidFill>
                <a:cs typeface="Times New Roman" panose="02020603050405020304" pitchFamily="18" charset="0"/>
              </a:rPr>
              <a:t>CBNZ	CNZ	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kern="0" dirty="0">
                <a:solidFill>
                  <a:srgbClr val="000000"/>
                </a:solidFill>
                <a:cs typeface="Times New Roman" panose="02020603050405020304" pitchFamily="18" charset="0"/>
              </a:rPr>
              <a:t>B.LE	B.LT	B.EQ	B.NE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kern="0" dirty="0">
                <a:solidFill>
                  <a:srgbClr val="000000"/>
                </a:solidFill>
                <a:cs typeface="Times New Roman" panose="02020603050405020304" pitchFamily="18" charset="0"/>
              </a:rPr>
              <a:t>B.GE	B.GT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endParaRPr lang="en-US" kern="0" dirty="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A2AF5D-1C9B-40A4-B9FD-9AFA634B2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CB and B-type Instructions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09705-43F1-510B-6015-0B6146563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5652144"/>
            <a:ext cx="7772400" cy="72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149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B27391-AA3F-A810-FD71-168E10367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885A7-C9F4-9C2F-0789-201E0186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4068384"/>
            <a:ext cx="8229600" cy="1875216"/>
          </a:xfrm>
        </p:spPr>
        <p:txBody>
          <a:bodyPr/>
          <a:lstStyle/>
          <a:p>
            <a:r>
              <a:rPr lang="en-US" dirty="0"/>
              <a:t>Missing Logical Operations is NOT</a:t>
            </a:r>
          </a:p>
          <a:p>
            <a:r>
              <a:rPr lang="en-US" dirty="0"/>
              <a:t>Which can be accomplished with</a:t>
            </a:r>
          </a:p>
          <a:p>
            <a:r>
              <a:rPr lang="en-US" dirty="0">
                <a:solidFill>
                  <a:schemeClr val="tx1"/>
                </a:solidFill>
              </a:rPr>
              <a:t>		EORI		X4, X4, 0x0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CF90DD-6DC8-50C2-2FBC-488518E3F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and Logical Operations</a:t>
            </a:r>
          </a:p>
        </p:txBody>
      </p:sp>
      <p:pic>
        <p:nvPicPr>
          <p:cNvPr id="5" name="table">
            <a:extLst>
              <a:ext uri="{FF2B5EF4-FFF2-40B4-BE49-F238E27FC236}">
                <a16:creationId xmlns:a16="http://schemas.microsoft.com/office/drawing/2014/main" id="{134B0F9B-19A1-2CB2-9465-CC7552024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781" y="1433431"/>
            <a:ext cx="6718459" cy="263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066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18B2C7-4CA4-25FA-DC65-51F68F63F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21805-7AC5-9F1C-4E42-2F4E06B515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02F276-529C-2071-4702-BF45A8E55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CCE32A-18D9-5671-323D-1FC567DDA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272633"/>
            <a:ext cx="7772400" cy="431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78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448C5-AA15-9BB3-372A-1E93BFCC7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06C7D6-3F3B-6202-D330-C10E6500C3D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22,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EA0A56-E619-3283-8407-DE9F2F67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09A52B51-5133-1A40-A770-596805E1378E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53445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Shift  operations (ADD, SUB, AND, OR)</a:t>
            </a:r>
            <a:endParaRPr lang="en-AU" altLang="en-US" sz="28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676AF22-8C0D-B12C-C665-D523BA663B30}"/>
              </a:ext>
            </a:extLst>
          </p:cNvPr>
          <p:cNvSpPr txBox="1">
            <a:spLocks noChangeArrowheads="1"/>
          </p:cNvSpPr>
          <p:nvPr/>
        </p:nvSpPr>
        <p:spPr>
          <a:xfrm>
            <a:off x="684213" y="2038604"/>
            <a:ext cx="7170483" cy="33999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dirty="0" err="1">
                <a:latin typeface="Times" charset="0"/>
                <a:ea typeface="Times" charset="0"/>
                <a:cs typeface="Times" charset="0"/>
              </a:rPr>
              <a:t>shamt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: how many positions to shift – Shift Amount</a:t>
            </a:r>
          </a:p>
          <a:p>
            <a:pPr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Shift left logical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Shift left and fill with 0 bits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LSL by </a:t>
            </a:r>
            <a:r>
              <a:rPr lang="en-US" altLang="en-US" sz="1800" i="1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 bits</a:t>
            </a:r>
            <a:r>
              <a:rPr lang="en-US" altLang="en-US" sz="18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multiplies</a:t>
            </a:r>
            <a:r>
              <a:rPr lang="en-US" altLang="en-US" sz="18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by 2</a:t>
            </a:r>
            <a:r>
              <a:rPr lang="en-US" altLang="en-US" sz="1800" i="1" baseline="30000" dirty="0">
                <a:latin typeface="Times" charset="0"/>
                <a:ea typeface="Times" charset="0"/>
                <a:cs typeface="Times" charset="0"/>
              </a:rPr>
              <a:t>i</a:t>
            </a:r>
          </a:p>
          <a:p>
            <a:pPr lvl="1">
              <a:lnSpc>
                <a:spcPct val="90000"/>
              </a:lnSpc>
            </a:pPr>
            <a:endParaRPr lang="en-US" altLang="en-US" sz="1800" i="1" baseline="30000" dirty="0">
              <a:latin typeface="Times" charset="0"/>
              <a:ea typeface="Times" charset="0"/>
              <a:cs typeface="Times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For example consider the value 	0000 </a:t>
            </a:r>
            <a:r>
              <a:rPr lang="en-US" altLang="en-US" sz="1800" i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1001</a:t>
            </a:r>
            <a:r>
              <a:rPr lang="en-US" altLang="en-US" sz="1800" i="1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(=9</a:t>
            </a:r>
            <a:r>
              <a:rPr lang="en-US" altLang="en-US" sz="1800" i="1" baseline="-250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10</a:t>
            </a: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en-US" sz="1800" i="1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Shift left by 3</a:t>
            </a:r>
            <a:r>
              <a:rPr lang="en-US" altLang="en-US" sz="1800" i="1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positions</a:t>
            </a:r>
            <a:r>
              <a:rPr lang="en-US" altLang="en-US" sz="1800" i="1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:			0</a:t>
            </a:r>
            <a:r>
              <a:rPr lang="en-US" altLang="en-US" sz="1800" i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100 1</a:t>
            </a:r>
            <a:r>
              <a:rPr lang="en-US" altLang="en-US" sz="1800" i="1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000</a:t>
            </a:r>
            <a:r>
              <a:rPr lang="en-US" altLang="en-US" sz="1800" i="1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(=72</a:t>
            </a:r>
            <a:r>
              <a:rPr lang="en-US" altLang="en-US" sz="1800" i="1" baseline="-250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10</a:t>
            </a:r>
            <a:r>
              <a:rPr lang="en-US" altLang="en-US" sz="1800" i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)</a:t>
            </a:r>
          </a:p>
          <a:p>
            <a:pPr lvl="1">
              <a:lnSpc>
                <a:spcPct val="90000"/>
              </a:lnSpc>
            </a:pPr>
            <a:endParaRPr lang="en-US" altLang="en-US" sz="1800" dirty="0">
              <a:latin typeface="Times" charset="0"/>
              <a:ea typeface="Times" charset="0"/>
              <a:cs typeface="Times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Shift right logical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Shift right and fill with 0 bits</a:t>
            </a:r>
          </a:p>
          <a:p>
            <a:pPr lvl="1">
              <a:lnSpc>
                <a:spcPct val="90000"/>
              </a:lnSpc>
            </a:pP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LSR by </a:t>
            </a:r>
            <a:r>
              <a:rPr lang="en-US" altLang="en-US" sz="1800" i="1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 bits </a:t>
            </a:r>
            <a:r>
              <a:rPr lang="en-US" altLang="en-US" sz="18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divides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 by 2</a:t>
            </a:r>
            <a:r>
              <a:rPr lang="en-US" altLang="en-US" sz="1800" i="1" baseline="30000" dirty="0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latin typeface="Times" charset="0"/>
                <a:ea typeface="Times" charset="0"/>
                <a:cs typeface="Times" charset="0"/>
              </a:rPr>
              <a:t> (unsigned only, integer divide, no remainder)</a:t>
            </a:r>
            <a:endParaRPr lang="en-AU" altLang="en-US" sz="1800" dirty="0"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336DBACA-1D11-ED20-E9CA-6D6B1BB17411}"/>
              </a:ext>
            </a:extLst>
          </p:cNvPr>
          <p:cNvGrpSpPr>
            <a:grpSpLocks/>
          </p:cNvGrpSpPr>
          <p:nvPr/>
        </p:nvGrpSpPr>
        <p:grpSpPr bwMode="auto">
          <a:xfrm>
            <a:off x="1728788" y="1101979"/>
            <a:ext cx="5616575" cy="654486"/>
            <a:chOff x="703" y="981"/>
            <a:chExt cx="3538" cy="508"/>
          </a:xfrm>
        </p:grpSpPr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29750B66-BED7-5126-AB82-338F155A9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" y="981"/>
              <a:ext cx="817" cy="23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opcode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3" name="Text Box 6">
              <a:extLst>
                <a:ext uri="{FF2B5EF4-FFF2-40B4-BE49-F238E27FC236}">
                  <a16:creationId xmlns:a16="http://schemas.microsoft.com/office/drawing/2014/main" id="{A8690780-D7A6-ECCA-3747-32A46FCC99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0" y="981"/>
              <a:ext cx="680" cy="23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 dirty="0">
                  <a:latin typeface="Times" charset="0"/>
                  <a:ea typeface="Times" charset="0"/>
                  <a:cs typeface="Times" charset="0"/>
                </a:rPr>
                <a:t>Rm</a:t>
              </a:r>
              <a:endParaRPr lang="en-AU" altLang="en-US" sz="18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4" name="Text Box 7">
              <a:extLst>
                <a:ext uri="{FF2B5EF4-FFF2-40B4-BE49-F238E27FC236}">
                  <a16:creationId xmlns:a16="http://schemas.microsoft.com/office/drawing/2014/main" id="{4DD69A56-C002-C418-D57C-0B14E17024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00" y="981"/>
              <a:ext cx="680" cy="23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shamt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5" name="Text Box 8">
              <a:extLst>
                <a:ext uri="{FF2B5EF4-FFF2-40B4-BE49-F238E27FC236}">
                  <a16:creationId xmlns:a16="http://schemas.microsoft.com/office/drawing/2014/main" id="{7F421017-F073-EF7E-435B-17525B66E3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0" y="981"/>
              <a:ext cx="680" cy="23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Rn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6" name="Text Box 9">
              <a:extLst>
                <a:ext uri="{FF2B5EF4-FFF2-40B4-BE49-F238E27FC236}">
                  <a16:creationId xmlns:a16="http://schemas.microsoft.com/office/drawing/2014/main" id="{B892E912-9584-D0FE-DB26-0F8AFCD30F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1" y="981"/>
              <a:ext cx="680" cy="23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Rd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7" name="Text Box 11">
              <a:extLst>
                <a:ext uri="{FF2B5EF4-FFF2-40B4-BE49-F238E27FC236}">
                  <a16:creationId xmlns:a16="http://schemas.microsoft.com/office/drawing/2014/main" id="{782F6639-D929-EF52-0C91-E760AE603A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5" y="1256"/>
              <a:ext cx="50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11 bits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8" name="Text Box 13">
              <a:extLst>
                <a:ext uri="{FF2B5EF4-FFF2-40B4-BE49-F238E27FC236}">
                  <a16:creationId xmlns:a16="http://schemas.microsoft.com/office/drawing/2014/main" id="{0B134590-BBF9-CF32-597C-1539194F90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50" y="1256"/>
              <a:ext cx="43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5 bits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22" name="Text Box 14">
              <a:extLst>
                <a:ext uri="{FF2B5EF4-FFF2-40B4-BE49-F238E27FC236}">
                  <a16:creationId xmlns:a16="http://schemas.microsoft.com/office/drawing/2014/main" id="{0DE1CF70-669F-CDAD-A36F-08544325CE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1" y="1256"/>
              <a:ext cx="43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6 bits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23" name="Text Box 15">
              <a:extLst>
                <a:ext uri="{FF2B5EF4-FFF2-40B4-BE49-F238E27FC236}">
                  <a16:creationId xmlns:a16="http://schemas.microsoft.com/office/drawing/2014/main" id="{530C3D60-1C4F-28C4-3FB9-9069E0A0DB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1" y="1256"/>
              <a:ext cx="43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5 bits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24" name="Text Box 16">
              <a:extLst>
                <a:ext uri="{FF2B5EF4-FFF2-40B4-BE49-F238E27FC236}">
                  <a16:creationId xmlns:a16="http://schemas.microsoft.com/office/drawing/2014/main" id="{3D422AC7-2073-DC98-41B2-494660A8D0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1" y="1256"/>
              <a:ext cx="43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Times" charset="0"/>
                  <a:ea typeface="Times" charset="0"/>
                  <a:cs typeface="Times" charset="0"/>
                </a:rPr>
                <a:t>5 bits</a:t>
              </a:r>
              <a:endParaRPr lang="en-AU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00752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A0A671-AB5C-CEDC-1D5F-DE5884998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110152-A061-F236-8833-DAB140BB7A5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22,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28ECF-F91D-3CEB-50C1-716B0CFC4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48</a:t>
            </a:fld>
            <a:endParaRPr 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C1E4309E-FAC4-BF81-3758-7FACDE88271C}"/>
              </a:ext>
            </a:extLst>
          </p:cNvPr>
          <p:cNvSpPr txBox="1">
            <a:spLocks noChangeArrowheads="1"/>
          </p:cNvSpPr>
          <p:nvPr/>
        </p:nvSpPr>
        <p:spPr>
          <a:xfrm>
            <a:off x="405507" y="333513"/>
            <a:ext cx="8429440" cy="546716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Shift and Logical operations</a:t>
            </a:r>
            <a:endParaRPr lang="en-AU" altLang="en-US" sz="28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3927CE-A84D-33D1-3B0C-A42F1313A339}"/>
              </a:ext>
            </a:extLst>
          </p:cNvPr>
          <p:cNvSpPr txBox="1"/>
          <p:nvPr/>
        </p:nvSpPr>
        <p:spPr>
          <a:xfrm>
            <a:off x="383990" y="955258"/>
            <a:ext cx="81684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2.18: X10 = AAAAAAAA   X11 = 12345678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2.18.3: What is the value in X12 after executing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LSR   X12, X10, #3			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AND  X12, X12, 0xFEF		 	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41E43D-AE24-364A-0700-20D3A6D56DBF}"/>
              </a:ext>
            </a:extLst>
          </p:cNvPr>
          <p:cNvSpPr txBox="1"/>
          <p:nvPr/>
        </p:nvSpPr>
        <p:spPr>
          <a:xfrm>
            <a:off x="326814" y="2199239"/>
            <a:ext cx="866478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		</a:t>
            </a:r>
            <a:r>
              <a:rPr lang="en-US" sz="16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1010 1010 1010 1010 1010 1010 1010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1010</a:t>
            </a:r>
            <a:r>
              <a:rPr lang="en-US" sz="16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      </a:t>
            </a:r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  (X10)</a:t>
            </a:r>
          </a:p>
          <a:p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Right Shift by 3 positions</a:t>
            </a:r>
          </a:p>
          <a:p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	000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  </a:t>
            </a:r>
            <a:r>
              <a:rPr lang="en-US" sz="16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1010 1010 1010 1010 1010 1010 1010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	gone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010</a:t>
            </a:r>
          </a:p>
          <a:p>
            <a:endParaRPr lang="en-US" sz="1600" dirty="0">
              <a:solidFill>
                <a:srgbClr val="C00000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	0001 0101 0101 0101 0101 0101 0101 0101</a:t>
            </a:r>
          </a:p>
          <a:p>
            <a:endParaRPr lang="en-US" sz="1600" dirty="0">
              <a:solidFill>
                <a:srgbClr val="139A29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X12 = 0000 000 1555 5555 (in Hex)</a:t>
            </a:r>
          </a:p>
          <a:p>
            <a:endParaRPr lang="en-US" sz="1600" dirty="0">
              <a:solidFill>
                <a:srgbClr val="C00000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	0001 0101 0101 0101 0101 010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01 0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139A29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solidFill>
                  <a:srgbClr val="FFFF00"/>
                </a:solidFill>
                <a:latin typeface="Times" charset="0"/>
                <a:ea typeface="Times" charset="0"/>
                <a:cs typeface="Times" charset="0"/>
              </a:rPr>
              <a:t>   =X12</a:t>
            </a:r>
          </a:p>
          <a:p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0000 0000 0000 0000 0000 1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10  1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    =0xFEF</a:t>
            </a:r>
          </a:p>
          <a:p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AND</a:t>
            </a:r>
          </a:p>
          <a:p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0000 0000 0000 0000 0000 0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00  0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0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 =X12</a:t>
            </a:r>
          </a:p>
          <a:p>
            <a:r>
              <a:rPr 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								</a:t>
            </a:r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	= 0x 0545</a:t>
            </a:r>
          </a:p>
        </p:txBody>
      </p:sp>
    </p:spTree>
    <p:extLst>
      <p:ext uri="{BB962C8B-B14F-4D97-AF65-F5344CB8AC3E}">
        <p14:creationId xmlns:p14="http://schemas.microsoft.com/office/powerpoint/2010/main" val="338152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1E451F-96F7-3732-8B43-E22E37A6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EACD0-D9A0-3867-C096-A14AE6B9A0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spcBef>
                <a:spcPct val="50000"/>
              </a:spcBef>
              <a:spcAft>
                <a:spcPct val="30000"/>
              </a:spcAft>
              <a:buNone/>
            </a:pPr>
            <a:endParaRPr lang="en-US" altLang="en-US" sz="2400" dirty="0">
              <a:latin typeface="+mn-lt"/>
              <a:ea typeface="Times" charset="0"/>
              <a:cs typeface="Times" charset="0"/>
            </a:endParaRPr>
          </a:p>
          <a:p>
            <a:pPr>
              <a:spcBef>
                <a:spcPct val="50000"/>
              </a:spcBef>
              <a:spcAft>
                <a:spcPct val="30000"/>
              </a:spcAft>
              <a:buNone/>
            </a:pPr>
            <a:r>
              <a:rPr lang="en-US" altLang="en-US" dirty="0">
                <a:latin typeface="+mn-lt"/>
                <a:ea typeface="Times" charset="0"/>
                <a:cs typeface="Times" charset="0"/>
              </a:rPr>
              <a:t>		</a:t>
            </a:r>
            <a:r>
              <a:rPr lang="en-US" altLang="en-US" sz="2400" dirty="0">
                <a:latin typeface="+mn-lt"/>
                <a:ea typeface="Times" charset="0"/>
                <a:cs typeface="Times" charset="0"/>
              </a:rPr>
              <a:t>	ORR X9, X10, X11</a:t>
            </a:r>
            <a:endParaRPr lang="en-AU" altLang="en-US" sz="2400" dirty="0">
              <a:latin typeface="+mn-lt"/>
              <a:ea typeface="Times" charset="0"/>
              <a:cs typeface="Times" charset="0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32ED26D-344A-D965-7D7D-8F0A44B8E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31270F3-7FAE-6333-51CD-89CD921EEC04}"/>
              </a:ext>
            </a:extLst>
          </p:cNvPr>
          <p:cNvGrpSpPr/>
          <p:nvPr/>
        </p:nvGrpSpPr>
        <p:grpSpPr>
          <a:xfrm>
            <a:off x="472440" y="3101213"/>
            <a:ext cx="8424863" cy="1650683"/>
            <a:chOff x="539750" y="3380105"/>
            <a:chExt cx="8424863" cy="1650683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EA9F1FF2-E2F6-B2C2-49D5-4D6BD33BC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7601" y="3380105"/>
              <a:ext cx="936625" cy="16049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4B2E5A9C-1203-A0D5-BC06-11AE819408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3422650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>
                  <a:latin typeface="Times" charset="0"/>
                  <a:ea typeface="Times" charset="0"/>
                  <a:cs typeface="Times" charset="0"/>
                </a:rPr>
                <a:t>00000000 00000000 00001101 11000000</a:t>
              </a:r>
              <a:endParaRPr lang="en-AU" altLang="en-US" sz="16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2864FFBD-9BAA-291E-224D-55FF286F42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403600"/>
              <a:ext cx="64135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latin typeface="Times" charset="0"/>
                  <a:ea typeface="Times" charset="0"/>
                  <a:cs typeface="Times" charset="0"/>
                </a:rPr>
                <a:t>X10</a:t>
              </a:r>
              <a:endParaRPr lang="en-AU" altLang="en-US" sz="20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8A48AC95-AC32-F8E6-E606-3C47BE103E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963988"/>
              <a:ext cx="6223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latin typeface="Times" charset="0"/>
                  <a:ea typeface="Times" charset="0"/>
                  <a:cs typeface="Times" charset="0"/>
                </a:rPr>
                <a:t>X11</a:t>
              </a:r>
              <a:endParaRPr lang="en-AU" altLang="en-US" sz="20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0" name="Text Box 10">
              <a:extLst>
                <a:ext uri="{FF2B5EF4-FFF2-40B4-BE49-F238E27FC236}">
                  <a16:creationId xmlns:a16="http://schemas.microsoft.com/office/drawing/2014/main" id="{353ABC81-1A6F-7742-0A92-6564041BA8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4630738"/>
              <a:ext cx="49847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latin typeface="Times" charset="0"/>
                  <a:ea typeface="Times" charset="0"/>
                  <a:cs typeface="Times" charset="0"/>
                </a:rPr>
                <a:t>X9</a:t>
              </a:r>
              <a:endParaRPr lang="en-AU" altLang="en-US" sz="200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1" name="Text Box 5">
              <a:extLst>
                <a:ext uri="{FF2B5EF4-FFF2-40B4-BE49-F238E27FC236}">
                  <a16:creationId xmlns:a16="http://schemas.microsoft.com/office/drawing/2014/main" id="{D7333F92-3B1E-CCD7-AC8F-FB21666BA5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4006850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>
                  <a:latin typeface="Times" charset="0"/>
                  <a:ea typeface="Times" charset="0"/>
                  <a:cs typeface="Times" charset="0"/>
                </a:rPr>
                <a:t>00000000 00000000 00111100 00000000</a:t>
              </a:r>
              <a:endParaRPr lang="en-AU" altLang="en-US" sz="16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0E428060-391E-2CE3-3193-620F20B6F3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4568825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>
                  <a:latin typeface="Times" charset="0"/>
                  <a:ea typeface="Times" charset="0"/>
                  <a:cs typeface="Times" charset="0"/>
                </a:rPr>
                <a:t>00000000 00000000 00111101 11000000</a:t>
              </a:r>
              <a:endParaRPr lang="en-AU" altLang="en-US" sz="1600" dirty="0">
                <a:latin typeface="Times" charset="0"/>
                <a:ea typeface="Times" charset="0"/>
                <a:cs typeface="Time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0132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E6553-72E7-2447-51C9-C942AA126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BEEE3F-1246-2F65-20D7-0E67F57D2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A5B51-D49C-50D3-019C-F76B8267E4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 develop an instruction set architecture you need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Operators </a:t>
            </a:r>
          </a:p>
          <a:p>
            <a:pPr marL="914400" lvl="1" indent="-457200"/>
            <a:r>
              <a:rPr lang="en-US" dirty="0"/>
              <a:t>Mathematical	Add, Sub, </a:t>
            </a:r>
            <a:r>
              <a:rPr lang="en-US" dirty="0" err="1"/>
              <a:t>Div</a:t>
            </a:r>
            <a:r>
              <a:rPr lang="en-US" dirty="0"/>
              <a:t>, Mul, Sqrt</a:t>
            </a:r>
          </a:p>
          <a:p>
            <a:pPr marL="914400" lvl="1" indent="-457200"/>
            <a:r>
              <a:rPr lang="en-US" dirty="0"/>
              <a:t>Logical		OR, AND, EOR, NOT, Shift left and right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Control Structures</a:t>
            </a:r>
          </a:p>
          <a:p>
            <a:pPr marL="914400" lvl="1" indent="-457200"/>
            <a:r>
              <a:rPr lang="en-US" dirty="0"/>
              <a:t>Decision making	compare Less than, Equal, Not Equal, Greater than</a:t>
            </a:r>
          </a:p>
          <a:p>
            <a:pPr marL="914400" lvl="1" indent="-457200"/>
            <a:r>
              <a:rPr lang="en-US" dirty="0"/>
              <a:t>Looping		branching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C47D96-11B5-BFFF-8CBA-32B17A652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2434344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5972B5-2CC4-2133-5146-41A97A945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FB341-AD09-4D60-2608-A0D3F54B7F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en-US" sz="1800" dirty="0">
                <a:latin typeface="+mn-lt"/>
                <a:ea typeface="Times" charset="0"/>
                <a:cs typeface="Times" charset="0"/>
              </a:rPr>
              <a:t>Useful to mask bits in a word</a:t>
            </a:r>
          </a:p>
          <a:p>
            <a:pPr lvl="1"/>
            <a:r>
              <a:rPr lang="en-US" altLang="en-US" sz="1800" dirty="0">
                <a:ea typeface="Times" charset="0"/>
                <a:cs typeface="Times" charset="0"/>
              </a:rPr>
              <a:t>Select some bits, clear others to 0</a:t>
            </a:r>
          </a:p>
          <a:p>
            <a:pPr>
              <a:spcBef>
                <a:spcPct val="50000"/>
              </a:spcBef>
              <a:spcAft>
                <a:spcPct val="30000"/>
              </a:spcAft>
              <a:buFont typeface="Wingdings" panose="05000000000000000000" pitchFamily="2" charset="2"/>
              <a:buNone/>
            </a:pPr>
            <a:r>
              <a:rPr lang="en-US" altLang="en-US" sz="1800" dirty="0">
                <a:latin typeface="+mn-lt"/>
                <a:ea typeface="Times" charset="0"/>
                <a:cs typeface="Times" charset="0"/>
              </a:rPr>
              <a:t>	AND X9, X10, X11</a:t>
            </a:r>
            <a:endParaRPr lang="en-AU" altLang="en-US" sz="1800" dirty="0">
              <a:latin typeface="+mn-lt"/>
              <a:ea typeface="Times" charset="0"/>
              <a:cs typeface="Times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964311-EB4C-91B7-0538-797FCB27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D8DACA-1BC5-954A-F152-8E9F2F6C2CD5}"/>
              </a:ext>
            </a:extLst>
          </p:cNvPr>
          <p:cNvGrpSpPr/>
          <p:nvPr/>
        </p:nvGrpSpPr>
        <p:grpSpPr>
          <a:xfrm>
            <a:off x="359568" y="2898704"/>
            <a:ext cx="8424863" cy="1669257"/>
            <a:chOff x="539750" y="3361531"/>
            <a:chExt cx="8424863" cy="1669257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C6F0A2B3-BEE2-959B-155B-EF711F884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4872" y="3361531"/>
              <a:ext cx="983773" cy="16049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2EF6F163-8821-6642-AF2B-4ACD8A5192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3422650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00000000 00000000 00001101 11000000</a:t>
              </a:r>
              <a:endParaRPr lang="en-AU" altLang="en-US" sz="1600" dirty="0"/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E1D0C0C6-C9BC-4F0D-0A3D-40E1569F7E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403600"/>
              <a:ext cx="64135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dirty="0"/>
                <a:t>X10</a:t>
              </a:r>
              <a:endParaRPr lang="en-AU" altLang="en-US" sz="2000" dirty="0"/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23D3AD1B-0EDA-65E3-76F2-6A3A0BE789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963988"/>
              <a:ext cx="6223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/>
                <a:t>X11</a:t>
              </a:r>
              <a:endParaRPr lang="en-AU" altLang="en-US" sz="2000"/>
            </a:p>
          </p:txBody>
        </p:sp>
        <p:sp>
          <p:nvSpPr>
            <p:cNvPr id="10" name="Text Box 10">
              <a:extLst>
                <a:ext uri="{FF2B5EF4-FFF2-40B4-BE49-F238E27FC236}">
                  <a16:creationId xmlns:a16="http://schemas.microsoft.com/office/drawing/2014/main" id="{95BB5378-18A1-0A22-5E39-2EFAA68F2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4630738"/>
              <a:ext cx="49847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/>
                <a:t>X9</a:t>
              </a:r>
              <a:endParaRPr lang="en-AU" altLang="en-US" sz="2000"/>
            </a:p>
          </p:txBody>
        </p:sp>
        <p:sp>
          <p:nvSpPr>
            <p:cNvPr id="11" name="Text Box 5">
              <a:extLst>
                <a:ext uri="{FF2B5EF4-FFF2-40B4-BE49-F238E27FC236}">
                  <a16:creationId xmlns:a16="http://schemas.microsoft.com/office/drawing/2014/main" id="{278EA84F-F061-6099-487F-CDB48C2CB2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4006850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00000000 00000000 00111100 00000000</a:t>
              </a:r>
              <a:endParaRPr lang="en-AU" altLang="en-US" sz="1600" dirty="0"/>
            </a:p>
          </p:txBody>
        </p:sp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D3D8B4C3-5CCB-53B5-B233-4497F94E34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4587875"/>
              <a:ext cx="7783513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00000000 00000000 00001100 00000000</a:t>
              </a:r>
              <a:endParaRPr lang="en-AU" altLang="en-US" sz="1600" dirty="0"/>
            </a:p>
          </p:txBody>
        </p:sp>
      </p:grpSp>
      <p:sp>
        <p:nvSpPr>
          <p:cNvPr id="13" name="Rectangle 2">
            <a:extLst>
              <a:ext uri="{FF2B5EF4-FFF2-40B4-BE49-F238E27FC236}">
                <a16:creationId xmlns:a16="http://schemas.microsoft.com/office/drawing/2014/main" id="{5D889FA5-997F-E24D-7551-E81762E51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7565" y="2936804"/>
            <a:ext cx="366554" cy="1604963"/>
          </a:xfrm>
          <a:prstGeom prst="rect">
            <a:avLst/>
          </a:prstGeom>
          <a:solidFill>
            <a:schemeClr val="lt1">
              <a:alpha val="0"/>
            </a:schemeClr>
          </a:solidFill>
          <a:ln w="57150"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5643728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05B2BE-C7E9-619C-BC44-AB62B9FA9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7257A-D858-B1A0-31AC-04FFDE436E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400" dirty="0">
                <a:latin typeface="+mn-lt"/>
                <a:ea typeface="Times" charset="0"/>
                <a:cs typeface="Times" charset="0"/>
              </a:rPr>
              <a:t>You can build NOT (bit by bit complement) using XOR</a:t>
            </a:r>
          </a:p>
          <a:p>
            <a:pPr marL="0" indent="0">
              <a:buNone/>
            </a:pPr>
            <a:r>
              <a:rPr lang="en-US" altLang="en-US" sz="2400" dirty="0">
                <a:latin typeface="+mn-lt"/>
                <a:ea typeface="Times" charset="0"/>
                <a:cs typeface="Times" charset="0"/>
              </a:rPr>
              <a:t>		If one of the source registers contains all 1’s</a:t>
            </a:r>
          </a:p>
          <a:p>
            <a:pPr marL="0" indent="0">
              <a:buNone/>
            </a:pPr>
            <a:r>
              <a:rPr lang="en-US" altLang="en-US" sz="2400" dirty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EORI X9, X10, #-1</a:t>
            </a:r>
            <a:endParaRPr lang="en-AU" altLang="en-US" sz="2400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AU" altLang="en-US" sz="2400" dirty="0">
              <a:latin typeface="+mn-lt"/>
              <a:ea typeface="Times" charset="0"/>
              <a:cs typeface="Times" charset="0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9D9AFC-6F8A-01D3-4924-F9D837F4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and Exclusive 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A3798C5-A951-9DC4-00F5-74F642ED9815}"/>
              </a:ext>
            </a:extLst>
          </p:cNvPr>
          <p:cNvGrpSpPr/>
          <p:nvPr/>
        </p:nvGrpSpPr>
        <p:grpSpPr>
          <a:xfrm>
            <a:off x="366014" y="3060573"/>
            <a:ext cx="8496300" cy="1649413"/>
            <a:chOff x="539750" y="3362325"/>
            <a:chExt cx="8496300" cy="1649413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C3D07F71-A3B0-7EC0-F1B7-6693995617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1725" y="3362325"/>
              <a:ext cx="792163" cy="16049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/>
            </a:p>
          </p:txBody>
        </p:sp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EBD8B470-AF31-8A87-15E1-7B3941122D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3403600"/>
              <a:ext cx="7854950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/>
                <a:t>00000000 00000000 00000000 00000000 00000000 00000000 00001101  11000000</a:t>
              </a:r>
              <a:endParaRPr lang="en-AU" altLang="en-US" sz="1600"/>
            </a:p>
          </p:txBody>
        </p:sp>
        <p:sp>
          <p:nvSpPr>
            <p:cNvPr id="8" name="Text Box 7">
              <a:extLst>
                <a:ext uri="{FF2B5EF4-FFF2-40B4-BE49-F238E27FC236}">
                  <a16:creationId xmlns:a16="http://schemas.microsoft.com/office/drawing/2014/main" id="{79CF95B6-41D9-FDED-85DC-7988D3CA9B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403600"/>
              <a:ext cx="64135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/>
                <a:t>X10</a:t>
              </a:r>
              <a:endParaRPr lang="en-AU" altLang="en-US" sz="2000"/>
            </a:p>
          </p:txBody>
        </p:sp>
        <p:sp>
          <p:nvSpPr>
            <p:cNvPr id="9" name="Text Box 8">
              <a:extLst>
                <a:ext uri="{FF2B5EF4-FFF2-40B4-BE49-F238E27FC236}">
                  <a16:creationId xmlns:a16="http://schemas.microsoft.com/office/drawing/2014/main" id="{4B80EE4F-A0A7-8AA0-4155-156A5944D1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3963988"/>
              <a:ext cx="41229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 dirty="0"/>
                <a:t>-1</a:t>
              </a:r>
              <a:endParaRPr lang="en-AU" altLang="en-US" sz="2000" dirty="0"/>
            </a:p>
          </p:txBody>
        </p:sp>
        <p:sp>
          <p:nvSpPr>
            <p:cNvPr id="10" name="Text Box 10">
              <a:extLst>
                <a:ext uri="{FF2B5EF4-FFF2-40B4-BE49-F238E27FC236}">
                  <a16:creationId xmlns:a16="http://schemas.microsoft.com/office/drawing/2014/main" id="{C6388E2E-09F8-C5C1-5A18-52400E8ECA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9750" y="4611688"/>
              <a:ext cx="49847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/>
                <a:t>X9</a:t>
              </a:r>
              <a:endParaRPr lang="en-AU" altLang="en-US" sz="2000"/>
            </a:p>
          </p:txBody>
        </p:sp>
        <p:sp>
          <p:nvSpPr>
            <p:cNvPr id="11" name="Text Box 5">
              <a:extLst>
                <a:ext uri="{FF2B5EF4-FFF2-40B4-BE49-F238E27FC236}">
                  <a16:creationId xmlns:a16="http://schemas.microsoft.com/office/drawing/2014/main" id="{210FB3D6-2DBE-39D3-D901-EF3DE71BBF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3987800"/>
              <a:ext cx="7854950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/>
                <a:t>11111111    11111111  11111111   11111111   11111111   11111111   11111111   11111111</a:t>
              </a:r>
              <a:endParaRPr lang="en-AU" altLang="en-US" sz="1600"/>
            </a:p>
          </p:txBody>
        </p:sp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D984A1F8-D5F9-61C2-58BB-CB96EDDC3B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81100" y="4568825"/>
              <a:ext cx="7854950" cy="3381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55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folHlink"/>
                </a:buClr>
                <a:buSzPct val="5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11111111    11111111  11111111   11111111   11111111   11111111   11110010  00111111</a:t>
              </a:r>
              <a:endParaRPr lang="en-AU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41180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9203F-6E06-82DE-57CA-8212ACB00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B9BE3A-2C49-05BC-4C3A-8F22E7C0A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FC479-5BB4-A610-CB3B-00859F7E41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732DC-C861-5714-7B90-70A2388ED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Instruction Formats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F4DBAB-113C-FFA4-DBDF-4B5972DF9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520340"/>
            <a:ext cx="8143963" cy="35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710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3B467-556B-B36A-69B7-91CC15F66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FB3F2F-6E0F-6DA1-8911-EC260B22B3D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22,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9645E-2624-2A36-347C-4F88A914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25B10F-F8C5-BB63-5E06-15F400A7F6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87" t="89661" r="15409" b="2338"/>
          <a:stretch/>
        </p:blipFill>
        <p:spPr>
          <a:xfrm>
            <a:off x="527304" y="4286088"/>
            <a:ext cx="6697616" cy="1607428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54827F6A-764E-F014-80C8-A7CF171127A2}"/>
              </a:ext>
            </a:extLst>
          </p:cNvPr>
          <p:cNvSpPr txBox="1">
            <a:spLocks noChangeArrowheads="1"/>
          </p:cNvSpPr>
          <p:nvPr/>
        </p:nvSpPr>
        <p:spPr>
          <a:xfrm>
            <a:off x="527304" y="390350"/>
            <a:ext cx="8259762" cy="602818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Converting Assembly to Machine code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5C16B69-3422-5366-6B14-AE0DC6BF6F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33" t="46519" r="13083" b="41882"/>
          <a:stretch/>
        </p:blipFill>
        <p:spPr>
          <a:xfrm>
            <a:off x="527304" y="821338"/>
            <a:ext cx="6623304" cy="19202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0A08E9-D6E2-30AD-066B-9609E02C22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8" t="75745" r="15223" b="17587"/>
          <a:stretch/>
        </p:blipFill>
        <p:spPr>
          <a:xfrm>
            <a:off x="482273" y="2962320"/>
            <a:ext cx="6725243" cy="129331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7A9C54C-11FC-BB5A-BC20-55C69F3D09AD}"/>
              </a:ext>
            </a:extLst>
          </p:cNvPr>
          <p:cNvSpPr txBox="1"/>
          <p:nvPr/>
        </p:nvSpPr>
        <p:spPr>
          <a:xfrm>
            <a:off x="7315201" y="3960002"/>
            <a:ext cx="15531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These are in decimal.</a:t>
            </a:r>
          </a:p>
          <a:p>
            <a:endParaRPr lang="en-US" sz="16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Need to convert them to binary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334556-1109-BB2F-D124-9BFC83B6F9F0}"/>
              </a:ext>
            </a:extLst>
          </p:cNvPr>
          <p:cNvGrpSpPr/>
          <p:nvPr/>
        </p:nvGrpSpPr>
        <p:grpSpPr>
          <a:xfrm>
            <a:off x="5708822" y="654906"/>
            <a:ext cx="3288173" cy="2246769"/>
            <a:chOff x="5708822" y="654906"/>
            <a:chExt cx="3288173" cy="224676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FAB5D32-6E40-5B65-DD3C-8F2BF230A15B}"/>
                </a:ext>
              </a:extLst>
            </p:cNvPr>
            <p:cNvSpPr txBox="1"/>
            <p:nvPr/>
          </p:nvSpPr>
          <p:spPr>
            <a:xfrm>
              <a:off x="7315201" y="654906"/>
              <a:ext cx="1681794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" pitchFamily="2" charset="0"/>
                  <a:cs typeface="Arial"/>
                </a:rPr>
                <a:t>Note the 2</a:t>
              </a:r>
              <a:r>
                <a:rPr lang="en-US" sz="1400" baseline="30000" dirty="0">
                  <a:latin typeface="Times" pitchFamily="2" charset="0"/>
                  <a:cs typeface="Arial"/>
                </a:rPr>
                <a:t>nd</a:t>
              </a:r>
              <a:r>
                <a:rPr lang="en-US" sz="1400" dirty="0">
                  <a:latin typeface="Times" pitchFamily="2" charset="0"/>
                  <a:cs typeface="Arial"/>
                </a:rPr>
                <a:t> operation field (op2).</a:t>
              </a:r>
            </a:p>
            <a:p>
              <a:endParaRPr lang="en-US" sz="1400" dirty="0">
                <a:latin typeface="Times" pitchFamily="2" charset="0"/>
                <a:cs typeface="Arial"/>
              </a:endParaRPr>
            </a:p>
            <a:p>
              <a:r>
                <a:rPr lang="en-US" sz="1400" dirty="0">
                  <a:latin typeface="Times" pitchFamily="2" charset="0"/>
                  <a:cs typeface="Arial"/>
                </a:rPr>
                <a:t>All LDUR/STUR have the same first operation value but op2 will indicate if we have 32 or 64 bit values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40D09E6-2440-DB3B-36E6-C9020A3953B4}"/>
                </a:ext>
              </a:extLst>
            </p:cNvPr>
            <p:cNvCxnSpPr/>
            <p:nvPr/>
          </p:nvCxnSpPr>
          <p:spPr>
            <a:xfrm flipH="1">
              <a:off x="5708822" y="821338"/>
              <a:ext cx="1516098" cy="27841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636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5866D-45D1-368D-C078-05C638FB6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CACDA9-66D7-D3D5-6C4F-D7D06CC8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F1D82F-2BFF-D6AD-86AE-12CE3D0F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Format – Hex to Instruction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EAEFCC3-4E4C-C447-10ED-5723E1560F37}"/>
              </a:ext>
            </a:extLst>
          </p:cNvPr>
          <p:cNvGraphicFramePr>
            <a:graphicFrameLocks noGrp="1"/>
          </p:cNvGraphicFramePr>
          <p:nvPr/>
        </p:nvGraphicFramePr>
        <p:xfrm>
          <a:off x="977265" y="2846070"/>
          <a:ext cx="7219950" cy="96889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74101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285400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902970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3897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D100</a:t>
                      </a:r>
                    </a:p>
                    <a:p>
                      <a:r>
                        <a:rPr lang="en-US" sz="16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042F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11O1 OOO1 OO</a:t>
                      </a: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 OOOO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 O1</a:t>
                      </a: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 OO1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 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11O1OOO1OO</a:t>
                      </a:r>
                    </a:p>
                    <a:p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SUBI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27AFEB9-C7DB-6017-F720-20489E99A8B3}"/>
              </a:ext>
            </a:extLst>
          </p:cNvPr>
          <p:cNvGraphicFramePr>
            <a:graphicFrameLocks noGrp="1"/>
          </p:cNvGraphicFramePr>
          <p:nvPr/>
        </p:nvGraphicFramePr>
        <p:xfrm>
          <a:off x="962024" y="4307491"/>
          <a:ext cx="7381876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81792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008144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04013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3051810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ALU Immediate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OOOOOOOOOOO1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O1111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OOOO1</a:t>
                      </a:r>
                      <a:endParaRPr lang="en-US" sz="1600" b="1" i="0" u="sng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SUBI   X1, X15, #1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A8471A1-AFC0-A778-7EA2-F991983451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25" b="62757"/>
          <a:stretch/>
        </p:blipFill>
        <p:spPr>
          <a:xfrm>
            <a:off x="472440" y="1838754"/>
            <a:ext cx="8143963" cy="57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153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6BD7D-7E93-18BE-2252-CB91FFBD7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B7A3DB-7BC9-9606-96B9-1E4570E0F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FCDD4C-0EDC-0766-4650-B3DC3BEDD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 - Format – Hex to Instruction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973F413-A6DB-94C5-7757-358310662C25}"/>
              </a:ext>
            </a:extLst>
          </p:cNvPr>
          <p:cNvGraphicFramePr>
            <a:graphicFrameLocks noGrp="1"/>
          </p:cNvGraphicFramePr>
          <p:nvPr/>
        </p:nvGraphicFramePr>
        <p:xfrm>
          <a:off x="847856" y="3120180"/>
          <a:ext cx="7650436" cy="105671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8144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2362301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825892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1017270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1306829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47759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455884">
                <a:tc>
                  <a:txBody>
                    <a:bodyPr/>
                    <a:lstStyle/>
                    <a:p>
                      <a:r>
                        <a:rPr lang="en-US" sz="16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F800</a:t>
                      </a:r>
                    </a:p>
                    <a:p>
                      <a:r>
                        <a:rPr lang="en-US" sz="1600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03E3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11111OOOOOO</a:t>
                      </a: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OOOOO</a:t>
                      </a:r>
                    </a:p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</a:t>
                      </a:r>
                      <a:r>
                        <a:rPr lang="en-US" sz="1600" b="1" u="sng" strike="noStrike" kern="12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11111</a:t>
                      </a:r>
                      <a:r>
                        <a:rPr lang="en-US" sz="1600" b="1" u="none" strike="noStrike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OOO11</a:t>
                      </a:r>
                      <a:endParaRPr lang="en-US" sz="1600" b="1" i="0" u="none" strike="noStrike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11111OOOOOO</a:t>
                      </a:r>
                      <a:endParaRPr lang="en-US" sz="1600" b="1" u="none" strike="noStrike" dirty="0"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STUR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80D3EFB-9A5F-CFD0-DA9D-5FD4D1C88377}"/>
              </a:ext>
            </a:extLst>
          </p:cNvPr>
          <p:cNvGraphicFramePr>
            <a:graphicFrameLocks noGrp="1"/>
          </p:cNvGraphicFramePr>
          <p:nvPr/>
        </p:nvGraphicFramePr>
        <p:xfrm>
          <a:off x="977264" y="4593125"/>
          <a:ext cx="7381875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99987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883637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911672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911672">
                  <a:extLst>
                    <a:ext uri="{9D8B030D-6E8A-4147-A177-3AD203B41FA5}">
                      <a16:colId xmlns:a16="http://schemas.microsoft.com/office/drawing/2014/main" val="300671898"/>
                    </a:ext>
                  </a:extLst>
                </a:gridCol>
                <a:gridCol w="2674907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DT 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OOOOOOOOO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11111</a:t>
                      </a:r>
                      <a:endParaRPr lang="en-US" sz="1600" b="1" i="0" u="sng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OOO11</a:t>
                      </a:r>
                      <a:endParaRPr lang="en-US" sz="1600" b="1" i="0" u="none" strike="noStrike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STUR     x3,[sp,#0]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A840E56-1CB6-BB5A-7D97-5D8BFCF663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696" b="46839"/>
          <a:stretch/>
        </p:blipFill>
        <p:spPr>
          <a:xfrm>
            <a:off x="515258" y="2101966"/>
            <a:ext cx="8143963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205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2C5E3-F15E-9056-6165-8F61E3B13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8718F9-6AA8-F764-AF77-218FCABF8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FF3579-547B-7A85-B0EE-7ABBF5F35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- Format – Hex to Instruction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7792070-8F8C-BCF6-B921-F2D123F63E71}"/>
              </a:ext>
            </a:extLst>
          </p:cNvPr>
          <p:cNvGraphicFramePr>
            <a:graphicFrameLocks noGrp="1"/>
          </p:cNvGraphicFramePr>
          <p:nvPr/>
        </p:nvGraphicFramePr>
        <p:xfrm>
          <a:off x="746782" y="2870164"/>
          <a:ext cx="7650436" cy="105671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8144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2607064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80594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792459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1306829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47759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4558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1E21</a:t>
                      </a:r>
                    </a:p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1843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00011110001</a:t>
                      </a:r>
                      <a:r>
                        <a:rPr lang="en-US" sz="16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00001</a:t>
                      </a:r>
                    </a:p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000110</a:t>
                      </a:r>
                      <a:r>
                        <a:rPr lang="en-US" sz="1600" b="1" u="sng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00010</a:t>
                      </a: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00011110001</a:t>
                      </a:r>
                    </a:p>
                    <a:p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FDIVS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BF688A5-B897-CCEB-F27E-DD769A1C812A}"/>
              </a:ext>
            </a:extLst>
          </p:cNvPr>
          <p:cNvGraphicFramePr>
            <a:graphicFrameLocks noGrp="1"/>
          </p:cNvGraphicFramePr>
          <p:nvPr/>
        </p:nvGraphicFramePr>
        <p:xfrm>
          <a:off x="853483" y="4452262"/>
          <a:ext cx="7381875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41812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441812">
                  <a:extLst>
                    <a:ext uri="{9D8B030D-6E8A-4147-A177-3AD203B41FA5}">
                      <a16:colId xmlns:a16="http://schemas.microsoft.com/office/drawing/2014/main" val="865463967"/>
                    </a:ext>
                  </a:extLst>
                </a:gridCol>
                <a:gridCol w="911672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  <a:gridCol w="999590">
                  <a:extLst>
                    <a:ext uri="{9D8B030D-6E8A-4147-A177-3AD203B41FA5}">
                      <a16:colId xmlns:a16="http://schemas.microsoft.com/office/drawing/2014/main" val="300671898"/>
                    </a:ext>
                  </a:extLst>
                </a:gridCol>
                <a:gridCol w="2586989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00001</a:t>
                      </a:r>
                      <a:endParaRPr lang="en-US" sz="16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000110</a:t>
                      </a:r>
                      <a:endParaRPr lang="en-US" sz="1600" b="1" dirty="0">
                        <a:solidFill>
                          <a:srgbClr val="00B05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00010</a:t>
                      </a:r>
                      <a:endParaRPr lang="en-US" sz="1600" b="1" i="0" u="sng" strike="noStrike" dirty="0">
                        <a:solidFill>
                          <a:srgbClr val="0041C4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</a:t>
                      </a:r>
                      <a:endParaRPr lang="en-US" sz="1600" b="1" i="0" u="none" strike="noStrike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FDIVS     s3,s2,s1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35DF3F6-6C54-B99A-1356-53DA11F03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971"/>
          <a:stretch/>
        </p:blipFill>
        <p:spPr>
          <a:xfrm>
            <a:off x="472440" y="1669772"/>
            <a:ext cx="8143963" cy="79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733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3378C-C8B8-45D6-A7E2-EFA2C1DF6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E43C11-7287-2DF7-2C8A-97E4353E2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DCEF32-B217-5DFA-87F8-27F83D8B5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Format - 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EORI   X11, X21, #42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B54837-01E7-BEEB-CFF2-8CE6D9EEE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6084310"/>
              </p:ext>
            </p:extLst>
          </p:nvPr>
        </p:nvGraphicFramePr>
        <p:xfrm>
          <a:off x="829173" y="2512695"/>
          <a:ext cx="7516134" cy="706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66956">
                  <a:extLst>
                    <a:ext uri="{9D8B030D-6E8A-4147-A177-3AD203B41FA5}">
                      <a16:colId xmlns:a16="http://schemas.microsoft.com/office/drawing/2014/main" val="1912790650"/>
                    </a:ext>
                  </a:extLst>
                </a:gridCol>
                <a:gridCol w="1360170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75148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784297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953222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EORI. X17, X21, #27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EORI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11O1OO1OOO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1460A0-8CD6-69A2-C04C-4785C155C752}"/>
              </a:ext>
            </a:extLst>
          </p:cNvPr>
          <p:cNvGraphicFramePr>
            <a:graphicFrameLocks noGrp="1"/>
          </p:cNvGraphicFramePr>
          <p:nvPr/>
        </p:nvGraphicFramePr>
        <p:xfrm>
          <a:off x="2406966" y="3694147"/>
          <a:ext cx="4330066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81792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008144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04013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ALU Immediate #27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 X21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 X17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000000011011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10101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10001</a:t>
                      </a:r>
                      <a:endParaRPr lang="en-US" sz="1600" b="1" i="0" u="sng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60D5F07C-D14C-1FC0-784F-2F25ED3BD5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25" b="62757"/>
          <a:stretch/>
        </p:blipFill>
        <p:spPr>
          <a:xfrm>
            <a:off x="500018" y="1470986"/>
            <a:ext cx="8143963" cy="57150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FF74B2-CF47-4A61-281E-65F38D594C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814657"/>
              </p:ext>
            </p:extLst>
          </p:nvPr>
        </p:nvGraphicFramePr>
        <p:xfrm>
          <a:off x="2322034" y="4856613"/>
          <a:ext cx="4499929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400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11O1 OO1O OO</a:t>
                      </a: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00 0000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0110 11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1O 1O1</a:t>
                      </a: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 OOO1</a:t>
                      </a:r>
                      <a:endParaRPr lang="en-US" sz="1600" b="1" u="none" strike="noStrike" dirty="0">
                        <a:solidFill>
                          <a:srgbClr val="FF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D200</a:t>
                      </a:r>
                    </a:p>
                    <a:p>
                      <a:pPr 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6EB1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8077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C2319-A3AB-5EA2-EF49-A9941F087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F9078-A3E2-B9D2-7380-52F9DA1D8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33D9C5-9D53-A0C2-99A8-B177E02E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 Format - 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LDURB   X10, [X5, #63]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BE03D33-3249-AB37-4925-D415C0294105}"/>
              </a:ext>
            </a:extLst>
          </p:cNvPr>
          <p:cNvGraphicFramePr>
            <a:graphicFrameLocks noGrp="1"/>
          </p:cNvGraphicFramePr>
          <p:nvPr/>
        </p:nvGraphicFramePr>
        <p:xfrm>
          <a:off x="829173" y="2512695"/>
          <a:ext cx="7516134" cy="706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94137">
                  <a:extLst>
                    <a:ext uri="{9D8B030D-6E8A-4147-A177-3AD203B41FA5}">
                      <a16:colId xmlns:a16="http://schemas.microsoft.com/office/drawing/2014/main" val="1912790650"/>
                    </a:ext>
                  </a:extLst>
                </a:gridCol>
                <a:gridCol w="1232989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75148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784297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953222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LDURB  X10, [X5, #63]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LDURB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OO111OOOO1O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75271F-2364-1803-E025-21B9855BD1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323645"/>
              </p:ext>
            </p:extLst>
          </p:nvPr>
        </p:nvGraphicFramePr>
        <p:xfrm>
          <a:off x="2034540" y="3694147"/>
          <a:ext cx="539496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06050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018861">
                  <a:extLst>
                    <a:ext uri="{9D8B030D-6E8A-4147-A177-3AD203B41FA5}">
                      <a16:colId xmlns:a16="http://schemas.microsoft.com/office/drawing/2014/main" val="4024505434"/>
                    </a:ext>
                  </a:extLst>
                </a:gridCol>
                <a:gridCol w="1018861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051188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DT Address #63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 X5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 X10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000111111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FFFF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  <a:endParaRPr lang="en-US" sz="1600" b="1" dirty="0">
                        <a:solidFill>
                          <a:srgbClr val="FFFF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00101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01010</a:t>
                      </a:r>
                      <a:endParaRPr lang="en-US" sz="1600" b="1" i="0" u="sng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4F1DE71-E960-1AAB-2E27-1127D249A7BF}"/>
              </a:ext>
            </a:extLst>
          </p:cNvPr>
          <p:cNvGraphicFramePr>
            <a:graphicFrameLocks noGrp="1"/>
          </p:cNvGraphicFramePr>
          <p:nvPr/>
        </p:nvGraphicFramePr>
        <p:xfrm>
          <a:off x="2322034" y="4856613"/>
          <a:ext cx="4499929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400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0011 1000 010</a:t>
                      </a: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0 0011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1111 </a:t>
                      </a:r>
                      <a:r>
                        <a:rPr lang="en-US" sz="1600" b="1" u="none" strike="noStrike" dirty="0">
                          <a:solidFill>
                            <a:srgbClr val="FFFF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0O 1O1</a:t>
                      </a: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 1O10</a:t>
                      </a:r>
                      <a:endParaRPr lang="en-US" sz="1600" b="1" u="none" strike="noStrike" dirty="0">
                        <a:solidFill>
                          <a:srgbClr val="FF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D200</a:t>
                      </a:r>
                    </a:p>
                    <a:p>
                      <a:pPr 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6EAB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6E9EF1D-CAE0-6AB6-9DCC-DEF0F08957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696" b="46839"/>
          <a:stretch/>
        </p:blipFill>
        <p:spPr>
          <a:xfrm>
            <a:off x="558077" y="1559853"/>
            <a:ext cx="8143963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397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FE952-178B-D7CA-8B7A-54FCC5044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2E9284-B690-DC08-19A4-29307C6BB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59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E667EB2-709D-D912-BF5E-5274C3A9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– Format   FADDD  D8, D9, D10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E5AF5-FFEE-5E99-3441-9E71BC4BA4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971"/>
          <a:stretch/>
        </p:blipFill>
        <p:spPr>
          <a:xfrm>
            <a:off x="472440" y="1669772"/>
            <a:ext cx="8143963" cy="79092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6EA7A4E-B5D9-4079-EFAB-A03CDCE20205}"/>
              </a:ext>
            </a:extLst>
          </p:cNvPr>
          <p:cNvGraphicFramePr>
            <a:graphicFrameLocks noGrp="1"/>
          </p:cNvGraphicFramePr>
          <p:nvPr/>
        </p:nvGraphicFramePr>
        <p:xfrm>
          <a:off x="829173" y="2918982"/>
          <a:ext cx="7516134" cy="706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94137">
                  <a:extLst>
                    <a:ext uri="{9D8B030D-6E8A-4147-A177-3AD203B41FA5}">
                      <a16:colId xmlns:a16="http://schemas.microsoft.com/office/drawing/2014/main" val="1912790650"/>
                    </a:ext>
                  </a:extLst>
                </a:gridCol>
                <a:gridCol w="1232989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175148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784297">
                  <a:extLst>
                    <a:ext uri="{9D8B030D-6E8A-4147-A177-3AD203B41FA5}">
                      <a16:colId xmlns:a16="http://schemas.microsoft.com/office/drawing/2014/main" val="2904283146"/>
                    </a:ext>
                  </a:extLst>
                </a:gridCol>
                <a:gridCol w="953222">
                  <a:extLst>
                    <a:ext uri="{9D8B030D-6E8A-4147-A177-3AD203B41FA5}">
                      <a16:colId xmlns:a16="http://schemas.microsoft.com/office/drawing/2014/main" val="8641136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FADDD  D8, D9, D10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FADDD</a:t>
                      </a:r>
                      <a:endParaRPr lang="en-US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OOO1111OO11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EC13589-8D71-7904-F8C4-A7C987534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85382"/>
              </p:ext>
            </p:extLst>
          </p:nvPr>
        </p:nvGraphicFramePr>
        <p:xfrm>
          <a:off x="1784075" y="4024310"/>
          <a:ext cx="5520691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05224">
                  <a:extLst>
                    <a:ext uri="{9D8B030D-6E8A-4147-A177-3AD203B41FA5}">
                      <a16:colId xmlns:a16="http://schemas.microsoft.com/office/drawing/2014/main" val="2574459647"/>
                    </a:ext>
                  </a:extLst>
                </a:gridCol>
                <a:gridCol w="1905224">
                  <a:extLst>
                    <a:ext uri="{9D8B030D-6E8A-4147-A177-3AD203B41FA5}">
                      <a16:colId xmlns:a16="http://schemas.microsoft.com/office/drawing/2014/main" val="109096532"/>
                    </a:ext>
                  </a:extLst>
                </a:gridCol>
                <a:gridCol w="841767">
                  <a:extLst>
                    <a:ext uri="{9D8B030D-6E8A-4147-A177-3AD203B41FA5}">
                      <a16:colId xmlns:a16="http://schemas.microsoft.com/office/drawing/2014/main" val="2471592828"/>
                    </a:ext>
                  </a:extLst>
                </a:gridCol>
                <a:gridCol w="868476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Rm D10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FP Add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Rn D9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 D8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O1O1O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</a:rPr>
                        <a:t>OO1O1O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FFFF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01000</a:t>
                      </a:r>
                      <a:endParaRPr lang="en-US" sz="1600" b="1" i="0" u="sng" strike="noStrik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D33DA26-4FD5-82ED-ADE5-4F291C334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385530"/>
              </p:ext>
            </p:extLst>
          </p:nvPr>
        </p:nvGraphicFramePr>
        <p:xfrm>
          <a:off x="2159951" y="5188228"/>
          <a:ext cx="4499929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4009">
                  <a:extLst>
                    <a:ext uri="{9D8B030D-6E8A-4147-A177-3AD203B41FA5}">
                      <a16:colId xmlns:a16="http://schemas.microsoft.com/office/drawing/2014/main" val="197053727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6148168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81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</a:rPr>
                        <a:t>OOO1 111O O11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0 1010</a:t>
                      </a:r>
                      <a:endParaRPr lang="en-US" sz="1600" b="1" u="none" strike="noStrike" dirty="0">
                        <a:solidFill>
                          <a:srgbClr val="139A29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dirty="0">
                          <a:solidFill>
                            <a:srgbClr val="139A29"/>
                          </a:solidFill>
                          <a:effectLst/>
                          <a:latin typeface="Courier New" panose="02070309020205020404" pitchFamily="49" charset="0"/>
                        </a:rPr>
                        <a:t>OO1O 1O</a:t>
                      </a:r>
                      <a:r>
                        <a:rPr lang="en-US" sz="1600" b="1" u="none" strike="noStrike" dirty="0">
                          <a:solidFill>
                            <a:srgbClr val="FFFF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O1 OO1</a:t>
                      </a:r>
                      <a:r>
                        <a:rPr lang="en-US" sz="1600" b="1" u="sng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 1OOO</a:t>
                      </a:r>
                      <a:endParaRPr lang="en-US" sz="1600" b="1" u="none" strike="noStrike" dirty="0">
                        <a:solidFill>
                          <a:srgbClr val="FF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1E6A</a:t>
                      </a:r>
                    </a:p>
                    <a:p>
                      <a:pPr 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2928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4958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513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BA15AC-9DE1-C115-A039-2DDA5EDB9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679FB-3CB8-53D1-C1A7-964439EAA4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ARM provides registers of different types to support your application. Limited fast access data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X	64 bit Integers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	32 bit Integers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	Single precision (32 bit) floating point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	Double precision (64 bit) floating point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	Vector arrays 128 bit words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9F52EF-B050-6C98-9E58-6A051EC1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Stores – Registers – VERY short term</a:t>
            </a:r>
          </a:p>
        </p:txBody>
      </p:sp>
    </p:spTree>
    <p:extLst>
      <p:ext uri="{BB962C8B-B14F-4D97-AF65-F5344CB8AC3E}">
        <p14:creationId xmlns:p14="http://schemas.microsoft.com/office/powerpoint/2010/main" val="77342154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E42E4-6CD2-DB03-EE32-8111671B8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8744C-FCC5-F222-6EAD-50BA388A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881D90A-96D2-9570-728F-0278D19FCEB4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762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Memory Layout --&gt; virtual memory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7" name="Picture 5" descr="SKM_C654e15020511540.pdf">
            <a:extLst>
              <a:ext uri="{FF2B5EF4-FFF2-40B4-BE49-F238E27FC236}">
                <a16:creationId xmlns:a16="http://schemas.microsoft.com/office/drawing/2014/main" id="{8EE455B0-A1AC-9F62-82F2-A892EF58FB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94" t="63651" r="36375" b="17302"/>
          <a:stretch/>
        </p:blipFill>
        <p:spPr bwMode="auto">
          <a:xfrm>
            <a:off x="1131571" y="1919109"/>
            <a:ext cx="3440430" cy="2681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ECAAB58B-07D7-B67E-B5BE-F6DEE41741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8402" y="2230999"/>
            <a:ext cx="37338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Dynamic data relates to </a:t>
            </a:r>
            <a:r>
              <a:rPr lang="en-US" altLang="en-US" sz="1600" dirty="0" err="1"/>
              <a:t>malloc</a:t>
            </a:r>
            <a:r>
              <a:rPr lang="en-US" altLang="en-US" sz="1600" dirty="0"/>
              <a:t>, new, </a:t>
            </a:r>
            <a:r>
              <a:rPr lang="en-US" altLang="en-US" sz="1600" dirty="0" err="1"/>
              <a:t>etc</a:t>
            </a:r>
            <a:endParaRPr lang="en-US" altLang="en-US" sz="1600" dirty="0"/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Text segment = your code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Stack is for static variables and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	for passing arguments to functions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FAC8A6-009E-FC1C-09E1-1EC23C08CA2F}"/>
              </a:ext>
            </a:extLst>
          </p:cNvPr>
          <p:cNvSpPr/>
          <p:nvPr/>
        </p:nvSpPr>
        <p:spPr>
          <a:xfrm>
            <a:off x="518236" y="1241378"/>
            <a:ext cx="8403336" cy="541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SzPct val="101000"/>
            </a:pPr>
            <a:r>
              <a:rPr lang="en-AU" altLang="en-US" sz="1600" dirty="0">
                <a:latin typeface="Times" charset="0"/>
                <a:ea typeface="Times" charset="0"/>
                <a:cs typeface="Times" charset="0"/>
              </a:rPr>
              <a:t>Program instructions must be stored in memory (</a:t>
            </a:r>
            <a:r>
              <a:rPr lang="en-AU" alt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stored program computers</a:t>
            </a:r>
            <a:r>
              <a:rPr lang="en-AU" altLang="en-US" sz="1600" dirty="0">
                <a:latin typeface="Times" charset="0"/>
                <a:ea typeface="Times" charset="0"/>
                <a:cs typeface="Times" charset="0"/>
              </a:rPr>
              <a:t>) </a:t>
            </a:r>
          </a:p>
          <a:p>
            <a:pPr lvl="1">
              <a:lnSpc>
                <a:spcPct val="90000"/>
              </a:lnSpc>
              <a:buSzPct val="101000"/>
            </a:pPr>
            <a:r>
              <a:rPr lang="en-AU" altLang="en-US" sz="1600" dirty="0">
                <a:latin typeface="Times" charset="0"/>
                <a:ea typeface="Times" charset="0"/>
                <a:cs typeface="Times" charset="0"/>
              </a:rPr>
              <a:t>actually the </a:t>
            </a:r>
            <a:r>
              <a:rPr lang="en-AU" altLang="en-US" sz="1600" b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same memory contains both instructions and 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A03222-3AAD-38E8-C237-4FC5FF75F442}"/>
              </a:ext>
            </a:extLst>
          </p:cNvPr>
          <p:cNvSpPr/>
          <p:nvPr/>
        </p:nvSpPr>
        <p:spPr>
          <a:xfrm>
            <a:off x="1339767" y="4942857"/>
            <a:ext cx="6464465" cy="541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525" lvl="1">
              <a:lnSpc>
                <a:spcPct val="90000"/>
              </a:lnSpc>
              <a:buSzPct val="101000"/>
            </a:pPr>
            <a:r>
              <a:rPr lang="en-AU" altLang="en-US" sz="1600" b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Memory is “BYTE” addressable. Each byte has an address</a:t>
            </a:r>
          </a:p>
          <a:p>
            <a:pPr marL="9525" lvl="1">
              <a:lnSpc>
                <a:spcPct val="90000"/>
              </a:lnSpc>
              <a:buSzPct val="101000"/>
            </a:pPr>
            <a:r>
              <a:rPr lang="en-AU" altLang="en-US" sz="1600" b="1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A 64 bit integer data “occupies” 8 addresses</a:t>
            </a:r>
          </a:p>
        </p:txBody>
      </p:sp>
    </p:spTree>
    <p:extLst>
      <p:ext uri="{BB962C8B-B14F-4D97-AF65-F5344CB8AC3E}">
        <p14:creationId xmlns:p14="http://schemas.microsoft.com/office/powerpoint/2010/main" val="321110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72DD3-6023-DA2E-9305-3DF8A9555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BEDD4B-32EE-818F-28CD-66021B91656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15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616CB-8642-69D3-2B28-85CD8464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84D22F-23AE-7ABD-543E-C526A3E2D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975360"/>
            <a:ext cx="3398520" cy="1752987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ct val="50000"/>
              </a:spcBef>
              <a:spcAft>
                <a:spcPct val="30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Consider an array:</a:t>
            </a:r>
          </a:p>
          <a:p>
            <a:pPr marL="0" indent="0">
              <a:spcBef>
                <a:spcPct val="50000"/>
              </a:spcBef>
              <a:spcAft>
                <a:spcPct val="30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en-US" sz="1600" i="1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long long </a:t>
            </a:r>
            <a:r>
              <a:rPr lang="en-US" altLang="en-US" sz="1600" i="1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int</a:t>
            </a:r>
            <a:r>
              <a:rPr lang="en-US" altLang="en-US" sz="1600" i="1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b[8]; 64 bit data items</a:t>
            </a:r>
          </a:p>
          <a:p>
            <a:pPr marL="0" indent="0">
              <a:spcBef>
                <a:spcPct val="50000"/>
              </a:spcBef>
              <a:spcAft>
                <a:spcPct val="30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Each element of the array is 8 bytes.</a:t>
            </a:r>
          </a:p>
          <a:p>
            <a:pPr marL="0" indent="0">
              <a:spcBef>
                <a:spcPct val="50000"/>
              </a:spcBef>
              <a:spcAft>
                <a:spcPct val="30000"/>
              </a:spcAft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Total size of the object b is 64 bytes</a:t>
            </a:r>
          </a:p>
        </p:txBody>
      </p:sp>
      <p:sp>
        <p:nvSpPr>
          <p:cNvPr id="36" name="Rectangle 2">
            <a:extLst>
              <a:ext uri="{FF2B5EF4-FFF2-40B4-BE49-F238E27FC236}">
                <a16:creationId xmlns:a16="http://schemas.microsoft.com/office/drawing/2014/main" id="{54B0303F-5A2E-B77E-D225-BAD5EDD848F3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75953"/>
            <a:ext cx="8259762" cy="5124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How data is stored in memory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169F0E1-2795-1BDD-CB8D-3374CD616F3C}"/>
              </a:ext>
            </a:extLst>
          </p:cNvPr>
          <p:cNvGrpSpPr/>
          <p:nvPr/>
        </p:nvGrpSpPr>
        <p:grpSpPr>
          <a:xfrm>
            <a:off x="4098546" y="845052"/>
            <a:ext cx="4684458" cy="2913132"/>
            <a:chOff x="3745992" y="845052"/>
            <a:chExt cx="4812792" cy="291313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7A5091F-2BFE-9992-EBA8-E9C2C9E8BB0B}"/>
                </a:ext>
              </a:extLst>
            </p:cNvPr>
            <p:cNvSpPr/>
            <p:nvPr/>
          </p:nvSpPr>
          <p:spPr>
            <a:xfrm>
              <a:off x="4048901" y="877824"/>
              <a:ext cx="1553224" cy="2880360"/>
            </a:xfrm>
            <a:prstGeom prst="rect">
              <a:avLst/>
            </a:prstGeom>
            <a:solidFill>
              <a:schemeClr val="tx1"/>
            </a:solidFill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59300D7-CB7C-0E9F-4D8A-0819B9D45D25}"/>
                </a:ext>
              </a:extLst>
            </p:cNvPr>
            <p:cNvCxnSpPr/>
            <p:nvPr/>
          </p:nvCxnSpPr>
          <p:spPr>
            <a:xfrm>
              <a:off x="4057776" y="1874520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C1B1C6B-D61D-AEDC-8CE9-C544BEE2CF07}"/>
                </a:ext>
              </a:extLst>
            </p:cNvPr>
            <p:cNvCxnSpPr/>
            <p:nvPr/>
          </p:nvCxnSpPr>
          <p:spPr>
            <a:xfrm>
              <a:off x="4063693" y="2072640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EBDCE61-7D43-627B-0C0C-636D0E39B1D6}"/>
                </a:ext>
              </a:extLst>
            </p:cNvPr>
            <p:cNvCxnSpPr/>
            <p:nvPr/>
          </p:nvCxnSpPr>
          <p:spPr>
            <a:xfrm>
              <a:off x="4054818" y="229209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099DC1B-90F9-2F8C-C23D-8F1B13E361C2}"/>
                </a:ext>
              </a:extLst>
            </p:cNvPr>
            <p:cNvCxnSpPr/>
            <p:nvPr/>
          </p:nvCxnSpPr>
          <p:spPr>
            <a:xfrm>
              <a:off x="4069610" y="2508504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E9B60CA-D912-9E0C-445F-FD41E1C8898C}"/>
                </a:ext>
              </a:extLst>
            </p:cNvPr>
            <p:cNvCxnSpPr/>
            <p:nvPr/>
          </p:nvCxnSpPr>
          <p:spPr>
            <a:xfrm>
              <a:off x="4063693" y="105765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920DF0C-94EA-F44C-13F0-0D1A99C2AD75}"/>
                </a:ext>
              </a:extLst>
            </p:cNvPr>
            <p:cNvCxnSpPr/>
            <p:nvPr/>
          </p:nvCxnSpPr>
          <p:spPr>
            <a:xfrm>
              <a:off x="4069610" y="125577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351319A-C9EC-0FFF-9D71-3567EAA45E77}"/>
                </a:ext>
              </a:extLst>
            </p:cNvPr>
            <p:cNvCxnSpPr/>
            <p:nvPr/>
          </p:nvCxnSpPr>
          <p:spPr>
            <a:xfrm>
              <a:off x="4060735" y="1493520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C7FFE9D-6871-3AEB-931A-1ACCE28DF638}"/>
                </a:ext>
              </a:extLst>
            </p:cNvPr>
            <p:cNvCxnSpPr/>
            <p:nvPr/>
          </p:nvCxnSpPr>
          <p:spPr>
            <a:xfrm>
              <a:off x="4075527" y="1691640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931549-1BF7-4354-E6DB-8DD72DFD1A55}"/>
                </a:ext>
              </a:extLst>
            </p:cNvPr>
            <p:cNvCxnSpPr/>
            <p:nvPr/>
          </p:nvCxnSpPr>
          <p:spPr>
            <a:xfrm>
              <a:off x="4045584" y="311505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0B0AFC5-2A3D-7AF8-B570-B27353FDA272}"/>
                </a:ext>
              </a:extLst>
            </p:cNvPr>
            <p:cNvCxnSpPr/>
            <p:nvPr/>
          </p:nvCxnSpPr>
          <p:spPr>
            <a:xfrm>
              <a:off x="4051501" y="331317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7FA4DB6-80DB-C7D4-2E6D-E50F2C607EB2}"/>
                </a:ext>
              </a:extLst>
            </p:cNvPr>
            <p:cNvCxnSpPr/>
            <p:nvPr/>
          </p:nvCxnSpPr>
          <p:spPr>
            <a:xfrm>
              <a:off x="4042626" y="3532632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D4AAB1A-BFCB-B489-2731-9226BCFFBB19}"/>
                </a:ext>
              </a:extLst>
            </p:cNvPr>
            <p:cNvCxnSpPr/>
            <p:nvPr/>
          </p:nvCxnSpPr>
          <p:spPr>
            <a:xfrm>
              <a:off x="4048543" y="273405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7BD3D3-45D1-3D41-CF18-F2796D31CA93}"/>
                </a:ext>
              </a:extLst>
            </p:cNvPr>
            <p:cNvCxnSpPr/>
            <p:nvPr/>
          </p:nvCxnSpPr>
          <p:spPr>
            <a:xfrm>
              <a:off x="4063335" y="2932176"/>
              <a:ext cx="15600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B9977D3-D226-583E-AE66-03DDC89367DA}"/>
                </a:ext>
              </a:extLst>
            </p:cNvPr>
            <p:cNvSpPr txBox="1"/>
            <p:nvPr/>
          </p:nvSpPr>
          <p:spPr>
            <a:xfrm>
              <a:off x="3767328" y="845052"/>
              <a:ext cx="2687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127FD0E-D93C-E742-C473-F7350979FA6D}"/>
                </a:ext>
              </a:extLst>
            </p:cNvPr>
            <p:cNvSpPr txBox="1"/>
            <p:nvPr/>
          </p:nvSpPr>
          <p:spPr>
            <a:xfrm>
              <a:off x="3782568" y="1048512"/>
              <a:ext cx="26877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8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BEDF1D3-F14F-9BC2-7A42-8DDD25CD042F}"/>
                </a:ext>
              </a:extLst>
            </p:cNvPr>
            <p:cNvSpPr txBox="1"/>
            <p:nvPr/>
          </p:nvSpPr>
          <p:spPr>
            <a:xfrm>
              <a:off x="3745992" y="1235196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16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955E914-6095-277B-1F0D-733B59D41392}"/>
                </a:ext>
              </a:extLst>
            </p:cNvPr>
            <p:cNvSpPr txBox="1"/>
            <p:nvPr/>
          </p:nvSpPr>
          <p:spPr>
            <a:xfrm>
              <a:off x="3761232" y="1438656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24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45EBD343-67E4-E1FB-02D5-7FBE25E02595}"/>
                </a:ext>
              </a:extLst>
            </p:cNvPr>
            <p:cNvCxnSpPr/>
            <p:nvPr/>
          </p:nvCxnSpPr>
          <p:spPr>
            <a:xfrm flipH="1">
              <a:off x="5602125" y="1600200"/>
              <a:ext cx="9724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AA6553F-0C3C-D4C0-5D33-9D7BA02A859A}"/>
                </a:ext>
              </a:extLst>
            </p:cNvPr>
            <p:cNvSpPr txBox="1"/>
            <p:nvPr/>
          </p:nvSpPr>
          <p:spPr>
            <a:xfrm>
              <a:off x="5760720" y="1350264"/>
              <a:ext cx="27980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Starting address of an array</a:t>
              </a:r>
            </a:p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	 Or address of b[0]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E675E1-013D-6F12-A173-141B230D164E}"/>
                </a:ext>
              </a:extLst>
            </p:cNvPr>
            <p:cNvSpPr txBox="1"/>
            <p:nvPr/>
          </p:nvSpPr>
          <p:spPr>
            <a:xfrm>
              <a:off x="3758184" y="1649724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32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7CDDCE-9E9C-A0C8-6536-7F2DB227D844}"/>
                </a:ext>
              </a:extLst>
            </p:cNvPr>
            <p:cNvSpPr txBox="1"/>
            <p:nvPr/>
          </p:nvSpPr>
          <p:spPr>
            <a:xfrm>
              <a:off x="3764280" y="1816608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40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F6EB775-ADFB-1FDD-DC5E-A4D0851D1BA3}"/>
                </a:ext>
              </a:extLst>
            </p:cNvPr>
            <p:cNvSpPr txBox="1"/>
            <p:nvPr/>
          </p:nvSpPr>
          <p:spPr>
            <a:xfrm>
              <a:off x="3755136" y="2049012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48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CAC1812-2C87-CF58-CB16-D00CEBC50DC7}"/>
                </a:ext>
              </a:extLst>
            </p:cNvPr>
            <p:cNvSpPr txBox="1"/>
            <p:nvPr/>
          </p:nvSpPr>
          <p:spPr>
            <a:xfrm>
              <a:off x="3761232" y="2256276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56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3764324-338F-A180-DD28-2CCE4A11F799}"/>
                </a:ext>
              </a:extLst>
            </p:cNvPr>
            <p:cNvSpPr txBox="1"/>
            <p:nvPr/>
          </p:nvSpPr>
          <p:spPr>
            <a:xfrm>
              <a:off x="3764280" y="2451348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64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4784193-998C-2B80-CB44-27160DCD99C4}"/>
                </a:ext>
              </a:extLst>
            </p:cNvPr>
            <p:cNvSpPr txBox="1"/>
            <p:nvPr/>
          </p:nvSpPr>
          <p:spPr>
            <a:xfrm>
              <a:off x="3758184" y="2692140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72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259EB7B-2A45-3B9F-9200-9E9E38C45625}"/>
                </a:ext>
              </a:extLst>
            </p:cNvPr>
            <p:cNvSpPr txBox="1"/>
            <p:nvPr/>
          </p:nvSpPr>
          <p:spPr>
            <a:xfrm>
              <a:off x="3761232" y="2887212"/>
              <a:ext cx="347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80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2156700-F8BE-B840-6B5F-87084071830A}"/>
                </a:ext>
              </a:extLst>
            </p:cNvPr>
            <p:cNvSpPr txBox="1"/>
            <p:nvPr/>
          </p:nvSpPr>
          <p:spPr>
            <a:xfrm>
              <a:off x="5571744" y="1676400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b[1]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AA9CD19-A143-003B-878D-49BAC6157551}"/>
                </a:ext>
              </a:extLst>
            </p:cNvPr>
            <p:cNvSpPr txBox="1"/>
            <p:nvPr/>
          </p:nvSpPr>
          <p:spPr>
            <a:xfrm>
              <a:off x="5562600" y="1908804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b[2]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34A7B99-CB69-C717-6C39-56A851179A10}"/>
                </a:ext>
              </a:extLst>
            </p:cNvPr>
            <p:cNvSpPr txBox="1"/>
            <p:nvPr/>
          </p:nvSpPr>
          <p:spPr>
            <a:xfrm>
              <a:off x="5553456" y="2064252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b[3]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ED86AAF-ACB0-6959-0961-9E0AED66D154}"/>
                </a:ext>
              </a:extLst>
            </p:cNvPr>
            <p:cNvSpPr txBox="1"/>
            <p:nvPr/>
          </p:nvSpPr>
          <p:spPr>
            <a:xfrm>
              <a:off x="5568696" y="2884164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b[7]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8E3A323-9A60-8BFB-F0E5-867ACB019C73}"/>
                </a:ext>
              </a:extLst>
            </p:cNvPr>
            <p:cNvSpPr txBox="1"/>
            <p:nvPr/>
          </p:nvSpPr>
          <p:spPr>
            <a:xfrm>
              <a:off x="5559552" y="2267712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b[4]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4F1EFB0-0683-2551-F5D8-2ED6CE487E5C}"/>
                </a:ext>
              </a:extLst>
            </p:cNvPr>
            <p:cNvSpPr txBox="1"/>
            <p:nvPr/>
          </p:nvSpPr>
          <p:spPr>
            <a:xfrm>
              <a:off x="5559552" y="2710428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b[6]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14565EE-2D8E-A5E1-A2F7-89E938A2BEC7}"/>
                </a:ext>
              </a:extLst>
            </p:cNvPr>
            <p:cNvSpPr txBox="1"/>
            <p:nvPr/>
          </p:nvSpPr>
          <p:spPr>
            <a:xfrm>
              <a:off x="5556504" y="2478780"/>
              <a:ext cx="46146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n>
                    <a:solidFill>
                      <a:schemeClr val="bg1"/>
                    </a:solidFill>
                  </a:ln>
                  <a:solidFill>
                    <a:srgbClr val="139A29"/>
                  </a:solidFill>
                  <a:latin typeface="Times" charset="0"/>
                  <a:ea typeface="Times" charset="0"/>
                  <a:cs typeface="Times" charset="0"/>
                </a:rPr>
                <a:t>b[5]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02D16164-344A-5523-469D-357F55344528}"/>
              </a:ext>
            </a:extLst>
          </p:cNvPr>
          <p:cNvSpPr txBox="1"/>
          <p:nvPr/>
        </p:nvSpPr>
        <p:spPr>
          <a:xfrm>
            <a:off x="595046" y="2969389"/>
            <a:ext cx="3709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In general, the address of b[j] is given by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address of b[0] + (j) *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8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DB8AC8-363E-2896-ECA3-C0F6FA48BCBC}"/>
              </a:ext>
            </a:extLst>
          </p:cNvPr>
          <p:cNvSpPr txBox="1"/>
          <p:nvPr/>
        </p:nvSpPr>
        <p:spPr>
          <a:xfrm>
            <a:off x="619430" y="3953893"/>
            <a:ext cx="4959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What if the array contains 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long </a:t>
            </a:r>
            <a:r>
              <a:rPr lang="en-US" sz="1600" i="1" dirty="0" err="1">
                <a:latin typeface="Times" charset="0"/>
                <a:ea typeface="Times" charset="0"/>
                <a:cs typeface="Times" charset="0"/>
              </a:rPr>
              <a:t>int’s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(32 bit per element)?</a:t>
            </a:r>
          </a:p>
          <a:p>
            <a:endParaRPr lang="en-US" sz="16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Address if b[j] = address of b[0] + (j) *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Times" charset="0"/>
                <a:ea typeface="Times" charset="0"/>
                <a:cs typeface="Times" charset="0"/>
              </a:rPr>
              <a:t>4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335F91E-2E16-52C4-6044-A2497C5DA6BF}"/>
              </a:ext>
            </a:extLst>
          </p:cNvPr>
          <p:cNvSpPr txBox="1"/>
          <p:nvPr/>
        </p:nvSpPr>
        <p:spPr>
          <a:xfrm>
            <a:off x="643814" y="4892677"/>
            <a:ext cx="7961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Later we will see how to find addresses of elements of 2 dimensional arrays such as b[j][k]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And structures</a:t>
            </a:r>
          </a:p>
        </p:txBody>
      </p:sp>
    </p:spTree>
    <p:extLst>
      <p:ext uri="{BB962C8B-B14F-4D97-AF65-F5344CB8AC3E}">
        <p14:creationId xmlns:p14="http://schemas.microsoft.com/office/powerpoint/2010/main" val="282405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  <p:bldP spid="7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D63FF-9082-7921-EF7C-CBC5F7628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E6D5D6-8F7E-D9C0-CE3D-82C46D15803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10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EF076-59FC-4988-6CA2-B3336D15F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62</a:t>
            </a:fld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ECDB0E1D-A4CB-4630-DF41-57DF2A5DFFF8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762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Memory Layout --&gt; virtual memory</a:t>
            </a:r>
            <a:endParaRPr lang="en-AU" altLang="en-US" sz="2800" b="1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13F9D3-6189-E6BE-D3BD-1639A9AC55DC}"/>
              </a:ext>
            </a:extLst>
          </p:cNvPr>
          <p:cNvSpPr/>
          <p:nvPr/>
        </p:nvSpPr>
        <p:spPr>
          <a:xfrm>
            <a:off x="283464" y="927927"/>
            <a:ext cx="8403336" cy="541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SzPct val="101000"/>
            </a:pPr>
            <a:r>
              <a:rPr lang="en-AU" altLang="en-US" sz="1600" dirty="0">
                <a:latin typeface="Times" charset="0"/>
                <a:ea typeface="Times" charset="0"/>
                <a:cs typeface="Times" charset="0"/>
              </a:rPr>
              <a:t>DRAM is shared by many users. So your text, data, stack, heap must be mapped to DRAM along with others</a:t>
            </a:r>
            <a:endParaRPr lang="en-AU" altLang="en-US" sz="1600" b="1" dirty="0">
              <a:solidFill>
                <a:srgbClr val="7030A0"/>
              </a:solidFill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22F83B-B81A-63CB-943F-C11E9AF4B2E0}"/>
              </a:ext>
            </a:extLst>
          </p:cNvPr>
          <p:cNvGrpSpPr/>
          <p:nvPr/>
        </p:nvGrpSpPr>
        <p:grpSpPr>
          <a:xfrm>
            <a:off x="1032734" y="1622606"/>
            <a:ext cx="7239982" cy="3457760"/>
            <a:chOff x="697548" y="1951350"/>
            <a:chExt cx="7989252" cy="3699923"/>
          </a:xfrm>
        </p:grpSpPr>
        <p:pic>
          <p:nvPicPr>
            <p:cNvPr id="13" name="Picture 7" descr="f02-07-P374493">
              <a:extLst>
                <a:ext uri="{FF2B5EF4-FFF2-40B4-BE49-F238E27FC236}">
                  <a16:creationId xmlns:a16="http://schemas.microsoft.com/office/drawing/2014/main" id="{2D8A6EC4-2488-99ED-97BE-70F524D21C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7548" y="1951350"/>
              <a:ext cx="2908300" cy="3699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5" descr="SKM_C654e15020511540.pdf">
              <a:extLst>
                <a:ext uri="{FF2B5EF4-FFF2-40B4-BE49-F238E27FC236}">
                  <a16:creationId xmlns:a16="http://schemas.microsoft.com/office/drawing/2014/main" id="{6D1C49F2-8B78-1C39-53B1-10464AEFB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35" t="61365" r="32652" b="17302"/>
            <a:stretch>
              <a:fillRect/>
            </a:stretch>
          </p:blipFill>
          <p:spPr bwMode="auto">
            <a:xfrm>
              <a:off x="3950208" y="1951350"/>
              <a:ext cx="4736592" cy="36195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1167239-596D-EF59-6290-0DAD6856A496}"/>
                </a:ext>
              </a:extLst>
            </p:cNvPr>
            <p:cNvCxnSpPr/>
            <p:nvPr/>
          </p:nvCxnSpPr>
          <p:spPr>
            <a:xfrm flipH="1" flipV="1">
              <a:off x="3420533" y="2590800"/>
              <a:ext cx="2302934" cy="230293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2335963-3E49-9BF9-6DEE-F18B635A40C0}"/>
                </a:ext>
              </a:extLst>
            </p:cNvPr>
            <p:cNvCxnSpPr/>
            <p:nvPr/>
          </p:nvCxnSpPr>
          <p:spPr>
            <a:xfrm flipH="1">
              <a:off x="3234267" y="4250267"/>
              <a:ext cx="25146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DE7AC8F-BDC4-24E7-CBB6-8E1C7423A814}"/>
              </a:ext>
            </a:extLst>
          </p:cNvPr>
          <p:cNvSpPr txBox="1"/>
          <p:nvPr/>
        </p:nvSpPr>
        <p:spPr>
          <a:xfrm>
            <a:off x="2025568" y="5261581"/>
            <a:ext cx="53012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Times" pitchFamily="2" charset="0"/>
                <a:cs typeface="Arial"/>
              </a:rPr>
              <a:t>Physical Addresses           vs 		  Virtual Addresses</a:t>
            </a:r>
          </a:p>
        </p:txBody>
      </p:sp>
    </p:spTree>
    <p:extLst>
      <p:ext uri="{BB962C8B-B14F-4D97-AF65-F5344CB8AC3E}">
        <p14:creationId xmlns:p14="http://schemas.microsoft.com/office/powerpoint/2010/main" val="109558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BD29D-B67E-AAA5-8F6C-79AA16ED0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E7722F-8EC5-4F08-58E9-260FA21F326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10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8A12A-5C54-F36E-2F48-84A9A25DF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D5CA7EEC-9E51-B660-385B-D1B3C142F9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6016" y="2578379"/>
            <a:ext cx="7759704" cy="149581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Instructions represented in binary, just like data</a:t>
            </a:r>
          </a:p>
          <a:p>
            <a:pPr marL="0" indent="0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Programs can operate on programs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Your code may be data for another program (viz. compiler, optimizer)</a:t>
            </a:r>
          </a:p>
          <a:p>
            <a:pPr marL="0" indent="0">
              <a:lnSpc>
                <a:spcPct val="90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Binary compatibility allows compiled programs to work on different computers</a:t>
            </a:r>
          </a:p>
          <a:p>
            <a:pPr marL="457200" lvl="1" indent="0">
              <a:lnSpc>
                <a:spcPct val="90000"/>
              </a:lnSpc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Standardized ISAs</a:t>
            </a:r>
            <a:endParaRPr lang="en-AU" altLang="en-US" sz="16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268214EF-5262-3C91-1359-5DD1A14D7682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762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Memory Layout --&gt; virtual memory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5096AD-0CBE-C152-7577-B332DE937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824653"/>
            <a:ext cx="8259762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So we need to understand the difference between a virtual and physical address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>
                <a:solidFill>
                  <a:srgbClr val="7030A0"/>
                </a:solidFill>
              </a:rPr>
              <a:t>Addresses generated by your program </a:t>
            </a:r>
            <a:r>
              <a:rPr lang="en-US" altLang="en-US" sz="1600" dirty="0"/>
              <a:t>(either instruction address, or address generated by a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/>
              <a:t>Load or Store)</a:t>
            </a:r>
            <a:r>
              <a:rPr lang="en-US" altLang="en-US" sz="1600" dirty="0">
                <a:solidFill>
                  <a:srgbClr val="7030A0"/>
                </a:solidFill>
              </a:rPr>
              <a:t> are virtual addresses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dirty="0">
              <a:solidFill>
                <a:srgbClr val="7030A0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dirty="0">
                <a:solidFill>
                  <a:srgbClr val="C00000"/>
                </a:solidFill>
              </a:rPr>
              <a:t>For now we will not worry about the difference between virtual address (VA) and physical addresses (PA). We will talk about how VA are translated to PA later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937AEF-317C-DDBC-52C9-FD531732C680}"/>
              </a:ext>
            </a:extLst>
          </p:cNvPr>
          <p:cNvSpPr/>
          <p:nvPr/>
        </p:nvSpPr>
        <p:spPr>
          <a:xfrm>
            <a:off x="769771" y="4232457"/>
            <a:ext cx="747537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LEGv8 and ARMv8 instructions</a:t>
            </a:r>
          </a:p>
          <a:p>
            <a:pPr lvl="1"/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Encoded as 32-bit instruction words</a:t>
            </a:r>
          </a:p>
          <a:p>
            <a:pPr lvl="1"/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Small number of formats encoding operation code (opcode), register numbers, …</a:t>
            </a:r>
          </a:p>
          <a:p>
            <a:pPr lvl="1"/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Regularity!</a:t>
            </a:r>
          </a:p>
          <a:p>
            <a:r>
              <a:rPr lang="en-AU" altLang="en-US" sz="1600" i="1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We increment PC (pointer to instruction being executed) by 4!</a:t>
            </a:r>
            <a:endParaRPr lang="en-US" altLang="en-US" sz="1600" i="1" dirty="0">
              <a:solidFill>
                <a:srgbClr val="C00000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53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9B421-5913-19E4-6F8F-FE852A321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0E8DED-CD38-7FC2-26B2-13229EC490C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15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61131-17E7-988E-116C-817D39801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64</a:t>
            </a:fld>
            <a:endParaRPr lang="en-US"/>
          </a:p>
        </p:txBody>
      </p:sp>
      <p:sp>
        <p:nvSpPr>
          <p:cNvPr id="75" name="Rectangle 2">
            <a:extLst>
              <a:ext uri="{FF2B5EF4-FFF2-40B4-BE49-F238E27FC236}">
                <a16:creationId xmlns:a16="http://schemas.microsoft.com/office/drawing/2014/main" id="{7A5B8923-F1F3-9C4A-3D43-84CFC8E01B4F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69279"/>
            <a:ext cx="8259762" cy="51243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How data is stored in memory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6" name="Text Box 2">
            <a:extLst>
              <a:ext uri="{FF2B5EF4-FFF2-40B4-BE49-F238E27FC236}">
                <a16:creationId xmlns:a16="http://schemas.microsoft.com/office/drawing/2014/main" id="{B9F817D8-4DE0-498C-B2A0-34F2C40FE9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096" y="930932"/>
            <a:ext cx="1981200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</a:t>
            </a:r>
            <a:r>
              <a:rPr lang="en-US" altLang="en-US" sz="1400" dirty="0" err="1"/>
              <a:t>struct</a:t>
            </a:r>
            <a:r>
              <a:rPr lang="en-US" altLang="en-US" sz="1400" dirty="0"/>
              <a:t>  foo {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char a;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long </a:t>
            </a:r>
            <a:r>
              <a:rPr lang="en-US" altLang="en-US" sz="1400" dirty="0" err="1"/>
              <a:t>int</a:t>
            </a:r>
            <a:r>
              <a:rPr lang="en-US" altLang="en-US" sz="1400" dirty="0"/>
              <a:t> b;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bool c;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long long d;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</a:t>
            </a:r>
            <a:r>
              <a:rPr lang="en-US" altLang="en-US" sz="1400" dirty="0" err="1"/>
              <a:t>int</a:t>
            </a:r>
            <a:r>
              <a:rPr lang="en-US" altLang="en-US" sz="1400" dirty="0"/>
              <a:t> e;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float f;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long long g;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char * </a:t>
            </a:r>
            <a:r>
              <a:rPr lang="en-US" altLang="en-US" sz="1400" dirty="0" err="1"/>
              <a:t>cptr</a:t>
            </a:r>
            <a:r>
              <a:rPr lang="en-US" altLang="en-US" sz="1400" dirty="0"/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float *</a:t>
            </a:r>
            <a:r>
              <a:rPr lang="en-US" altLang="en-US" sz="1400" dirty="0" err="1"/>
              <a:t>fptr</a:t>
            </a:r>
            <a:r>
              <a:rPr lang="en-US" altLang="en-US" sz="1400" dirty="0"/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  long </a:t>
            </a:r>
            <a:r>
              <a:rPr lang="en-US" altLang="en-US" sz="1400" dirty="0" err="1"/>
              <a:t>int</a:t>
            </a:r>
            <a:r>
              <a:rPr lang="en-US" altLang="en-US" sz="1400" dirty="0"/>
              <a:t> x;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          };</a:t>
            </a:r>
          </a:p>
        </p:txBody>
      </p:sp>
      <p:sp>
        <p:nvSpPr>
          <p:cNvPr id="77" name="TextBox 1">
            <a:extLst>
              <a:ext uri="{FF2B5EF4-FFF2-40B4-BE49-F238E27FC236}">
                <a16:creationId xmlns:a16="http://schemas.microsoft.com/office/drawing/2014/main" id="{CCFF1C1F-440B-8B46-6576-F297D14BCA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3438" y="832473"/>
            <a:ext cx="6031992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I will assume </a:t>
            </a:r>
            <a:r>
              <a:rPr lang="en-US" altLang="en-US" sz="1400" i="1" dirty="0">
                <a:solidFill>
                  <a:srgbClr val="C00000"/>
                </a:solidFill>
              </a:rPr>
              <a:t>long </a:t>
            </a:r>
            <a:r>
              <a:rPr lang="en-US" altLang="en-US" sz="1400" i="1" dirty="0" err="1">
                <a:solidFill>
                  <a:srgbClr val="C00000"/>
                </a:solidFill>
              </a:rPr>
              <a:t>int</a:t>
            </a:r>
            <a:r>
              <a:rPr lang="en-US" altLang="en-US" sz="1400" i="1" dirty="0">
                <a:solidFill>
                  <a:srgbClr val="C00000"/>
                </a:solidFill>
              </a:rPr>
              <a:t> </a:t>
            </a:r>
            <a:r>
              <a:rPr lang="en-US" altLang="en-US" sz="1400" dirty="0"/>
              <a:t>is a 32 bit number, </a:t>
            </a:r>
            <a:r>
              <a:rPr lang="en-US" altLang="en-US" sz="1400" i="1" dirty="0" err="1">
                <a:solidFill>
                  <a:srgbClr val="C00000"/>
                </a:solidFill>
              </a:rPr>
              <a:t>int</a:t>
            </a:r>
            <a:r>
              <a:rPr lang="en-US" altLang="en-US" sz="1400" dirty="0"/>
              <a:t> is a 16 bit number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i="1" dirty="0">
                <a:solidFill>
                  <a:srgbClr val="C00000"/>
                </a:solidFill>
              </a:rPr>
              <a:t>long long </a:t>
            </a:r>
            <a:r>
              <a:rPr lang="en-US" altLang="en-US" sz="1400" i="1" dirty="0" err="1">
                <a:solidFill>
                  <a:srgbClr val="C00000"/>
                </a:solidFill>
              </a:rPr>
              <a:t>int</a:t>
            </a:r>
            <a:r>
              <a:rPr lang="en-US" altLang="en-US" sz="1400" i="1" dirty="0">
                <a:solidFill>
                  <a:srgbClr val="C00000"/>
                </a:solidFill>
              </a:rPr>
              <a:t> </a:t>
            </a:r>
            <a:r>
              <a:rPr lang="en-US" altLang="en-US" sz="1400" dirty="0"/>
              <a:t>is 64 bits and floating point numbers (</a:t>
            </a:r>
            <a:r>
              <a:rPr lang="en-US" altLang="en-US" sz="1400" i="1" dirty="0">
                <a:solidFill>
                  <a:srgbClr val="C00000"/>
                </a:solidFill>
              </a:rPr>
              <a:t>float</a:t>
            </a:r>
            <a:r>
              <a:rPr lang="en-US" altLang="en-US" sz="1400" dirty="0"/>
              <a:t>) are 32 bits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4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All </a:t>
            </a:r>
            <a:r>
              <a:rPr lang="en-US" altLang="en-US" sz="1400" i="1" dirty="0">
                <a:solidFill>
                  <a:srgbClr val="C00000"/>
                </a:solidFill>
              </a:rPr>
              <a:t>pointers</a:t>
            </a:r>
            <a:r>
              <a:rPr lang="en-US" altLang="en-US" sz="1400" dirty="0"/>
              <a:t> are 64 bits long (addresses)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/>
              <a:t>Characters (</a:t>
            </a:r>
            <a:r>
              <a:rPr lang="en-US" altLang="en-US" sz="1400" i="1" dirty="0">
                <a:solidFill>
                  <a:srgbClr val="C00000"/>
                </a:solidFill>
              </a:rPr>
              <a:t>char</a:t>
            </a:r>
            <a:r>
              <a:rPr lang="en-US" altLang="en-US" sz="1400" dirty="0"/>
              <a:t>) and </a:t>
            </a:r>
            <a:r>
              <a:rPr lang="en-US" altLang="en-US" sz="1400" i="1" dirty="0">
                <a:solidFill>
                  <a:srgbClr val="C00000"/>
                </a:solidFill>
              </a:rPr>
              <a:t>bool</a:t>
            </a:r>
            <a:r>
              <a:rPr lang="en-US" altLang="en-US" sz="1400" dirty="0"/>
              <a:t> data takes 1 byte</a:t>
            </a:r>
          </a:p>
        </p:txBody>
      </p:sp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4C86B816-2D1F-8CFC-E16A-37001F305A29}"/>
              </a:ext>
            </a:extLst>
          </p:cNvPr>
          <p:cNvGraphicFramePr>
            <a:graphicFrameLocks noGrp="1"/>
          </p:cNvGraphicFramePr>
          <p:nvPr/>
        </p:nvGraphicFramePr>
        <p:xfrm>
          <a:off x="2618508" y="2067930"/>
          <a:ext cx="5618460" cy="26353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6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0030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87264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BYTE ADDRESS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u="none" strike="noStrike">
                          <a:effectLst/>
                        </a:rPr>
                        <a:t>2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word 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b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6600"/>
                          </a:solidFill>
                          <a:effectLst/>
                        </a:rPr>
                        <a:t>b</a:t>
                      </a:r>
                      <a:endParaRPr lang="en-US" sz="1400" b="0" i="0" u="none" strike="noStrike" dirty="0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b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6600"/>
                          </a:solidFill>
                          <a:effectLst/>
                        </a:rPr>
                        <a:t>b</a:t>
                      </a:r>
                      <a:endParaRPr lang="en-US" sz="1400" b="0" i="0" u="none" strike="noStrike" dirty="0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word 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 dirty="0">
                          <a:effectLst/>
                        </a:rPr>
                        <a:t>*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word 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 dirty="0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6600"/>
                          </a:solidFill>
                          <a:effectLst/>
                        </a:rPr>
                        <a:t>d</a:t>
                      </a:r>
                      <a:endParaRPr lang="en-US" sz="1400" b="0" i="0" u="none" strike="noStrike" dirty="0">
                        <a:solidFill>
                          <a:srgbClr val="0066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word 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u="none" strike="noStrike">
                          <a:effectLst/>
                        </a:rPr>
                        <a:t>*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word 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word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word 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ftpr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fptr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word 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 dirty="0">
                          <a:effectLst/>
                        </a:rPr>
                        <a:t> </a:t>
                      </a:r>
                      <a:endParaRPr lang="sk-SK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400" u="none" strike="noStrike">
                          <a:effectLst/>
                        </a:rPr>
                        <a:t> </a:t>
                      </a:r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2376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k-SK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k-SK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sk-SK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Roman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79" name="Group 78">
            <a:extLst>
              <a:ext uri="{FF2B5EF4-FFF2-40B4-BE49-F238E27FC236}">
                <a16:creationId xmlns:a16="http://schemas.microsoft.com/office/drawing/2014/main" id="{3C99A8BC-2B24-C24F-AEF3-8338AD13317E}"/>
              </a:ext>
            </a:extLst>
          </p:cNvPr>
          <p:cNvGrpSpPr/>
          <p:nvPr/>
        </p:nvGrpSpPr>
        <p:grpSpPr>
          <a:xfrm>
            <a:off x="256032" y="2821611"/>
            <a:ext cx="2278634" cy="1591282"/>
            <a:chOff x="256032" y="3474720"/>
            <a:chExt cx="2278634" cy="1591282"/>
          </a:xfrm>
        </p:grpSpPr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1C083612-F979-84EA-3E78-C13ABE5D20D4}"/>
                </a:ext>
              </a:extLst>
            </p:cNvPr>
            <p:cNvCxnSpPr/>
            <p:nvPr/>
          </p:nvCxnSpPr>
          <p:spPr>
            <a:xfrm flipV="1">
              <a:off x="1563624" y="3474720"/>
              <a:ext cx="971042" cy="1207008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D02E452-F58D-72C5-EC67-38533E62660F}"/>
                </a:ext>
              </a:extLst>
            </p:cNvPr>
            <p:cNvSpPr txBox="1"/>
            <p:nvPr/>
          </p:nvSpPr>
          <p:spPr>
            <a:xfrm>
              <a:off x="256032" y="4727448"/>
              <a:ext cx="2176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rgbClr val="C00000"/>
                  </a:solidFill>
                  <a:latin typeface="Times" charset="0"/>
                  <a:ea typeface="Times" charset="0"/>
                  <a:cs typeface="Times" charset="0"/>
                </a:rPr>
                <a:t>Starting address of foo</a:t>
              </a:r>
              <a:endPara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endParaRP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25D808E1-70B8-00E5-6110-6E040703AA94}"/>
              </a:ext>
            </a:extLst>
          </p:cNvPr>
          <p:cNvSpPr txBox="1"/>
          <p:nvPr/>
        </p:nvSpPr>
        <p:spPr>
          <a:xfrm>
            <a:off x="727515" y="4877786"/>
            <a:ext cx="75094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" pitchFamily="2" charset="0"/>
                <a:cs typeface="Arial"/>
              </a:rPr>
              <a:t>Data alignment: 8 byte data must start at an address that is a multiple of 8</a:t>
            </a:r>
          </a:p>
          <a:p>
            <a:r>
              <a:rPr lang="en-US" sz="1400" dirty="0">
                <a:latin typeface="Times" pitchFamily="2" charset="0"/>
                <a:cs typeface="Arial"/>
              </a:rPr>
              <a:t>			4 byte data must start at an address that is a multiple of 4 </a:t>
            </a:r>
          </a:p>
          <a:p>
            <a:r>
              <a:rPr lang="en-US" sz="1400" dirty="0">
                <a:latin typeface="Times" pitchFamily="2" charset="0"/>
                <a:cs typeface="Arial"/>
              </a:rPr>
              <a:t>			2 byte data must start at an address that is a multiple of 2</a:t>
            </a:r>
          </a:p>
        </p:txBody>
      </p:sp>
    </p:spTree>
    <p:extLst>
      <p:ext uri="{BB962C8B-B14F-4D97-AF65-F5344CB8AC3E}">
        <p14:creationId xmlns:p14="http://schemas.microsoft.com/office/powerpoint/2010/main" val="297279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8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CD78F-EDEF-5866-B7CF-2EA9A83B0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75B450-9246-B292-2185-F975FF1B53F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C58534-723E-45C3-01F0-3241381D1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65</a:t>
            </a:fld>
            <a:endParaRPr lang="en-US"/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2C84870F-A428-34F9-8BA0-C34B80F588E8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762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Branch and Conditional Branch Code Examples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468FEC-070C-C259-EE0E-A251998B974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568961" y="2931052"/>
            <a:ext cx="6563359" cy="270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lvl="1" indent="0">
              <a:lnSpc>
                <a:spcPct val="90000"/>
              </a:lnSpc>
              <a:buClr>
                <a:schemeClr val="folHlink"/>
              </a:buClr>
              <a:buSzPct val="60000"/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Assume f in X19,  g in X20,  h in X21, </a:t>
            </a:r>
            <a:r>
              <a:rPr lang="en-US" alt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in X22 and j in X23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sz="1600" dirty="0">
              <a:latin typeface="Times" charset="0"/>
              <a:ea typeface="Times" charset="0"/>
              <a:cs typeface="Times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Compiled LEGv8 code: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en-US" sz="1600" dirty="0">
              <a:latin typeface="Times" charset="0"/>
              <a:ea typeface="Times" charset="0"/>
              <a:cs typeface="Times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       	SUB X9,X22,X23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	</a:t>
            </a:r>
            <a:r>
              <a:rPr lang="en-US" alt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CBNZ</a:t>
            </a: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X9,Else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	ADD X19,X20,X21 //then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	B Exit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Else:		SUB X19,X20,x21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Exit:</a:t>
            </a:r>
          </a:p>
        </p:txBody>
      </p:sp>
      <p:pic>
        <p:nvPicPr>
          <p:cNvPr id="23" name="Picture 6" descr="f02-09-P374493">
            <a:extLst>
              <a:ext uri="{FF2B5EF4-FFF2-40B4-BE49-F238E27FC236}">
                <a16:creationId xmlns:a16="http://schemas.microsoft.com/office/drawing/2014/main" id="{703EF4C3-77DC-C47A-0F34-4A7E36E3A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976" y="1257633"/>
            <a:ext cx="3468687" cy="210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2FBCAE6-A06F-8380-34B4-EC06ADF09EED}"/>
              </a:ext>
            </a:extLst>
          </p:cNvPr>
          <p:cNvSpPr txBox="1"/>
          <p:nvPr/>
        </p:nvSpPr>
        <p:spPr>
          <a:xfrm flipH="1">
            <a:off x="374903" y="987552"/>
            <a:ext cx="68425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en-US" dirty="0">
                <a:latin typeface="Times" charset="0"/>
                <a:ea typeface="Times" charset="0"/>
                <a:cs typeface="Times" charset="0"/>
              </a:rPr>
              <a:t>Let us see how we can use branch and conditional branch instructions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latin typeface="Times" charset="0"/>
                <a:ea typeface="Times" charset="0"/>
                <a:cs typeface="Times" charset="0"/>
              </a:rPr>
              <a:t>Let us convert the following C code to LEGv8</a:t>
            </a:r>
          </a:p>
          <a:p>
            <a:pPr>
              <a:lnSpc>
                <a:spcPct val="90000"/>
              </a:lnSpc>
            </a:pPr>
            <a:endParaRPr lang="en-US" altLang="en-US" dirty="0">
              <a:latin typeface="Times" charset="0"/>
              <a:ea typeface="Times" charset="0"/>
              <a:cs typeface="Times" charset="0"/>
            </a:endParaRPr>
          </a:p>
          <a:p>
            <a:pPr>
              <a:lnSpc>
                <a:spcPct val="90000"/>
              </a:lnSpc>
              <a:spcBef>
                <a:spcPct val="50000"/>
              </a:spcBef>
              <a:spcAft>
                <a:spcPct val="30000"/>
              </a:spcAft>
            </a:pPr>
            <a:r>
              <a:rPr lang="en-US" altLang="en-US" dirty="0">
                <a:latin typeface="Times" charset="0"/>
                <a:ea typeface="Times" charset="0"/>
                <a:cs typeface="Times" charset="0"/>
              </a:rPr>
              <a:t>	if (</a:t>
            </a:r>
            <a:r>
              <a:rPr lang="en-US" altLang="en-US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dirty="0">
                <a:latin typeface="Times" charset="0"/>
                <a:ea typeface="Times" charset="0"/>
                <a:cs typeface="Times" charset="0"/>
              </a:rPr>
              <a:t> == j) f = g + h;</a:t>
            </a:r>
            <a:br>
              <a:rPr lang="en-US" altLang="en-US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dirty="0">
                <a:latin typeface="Times" charset="0"/>
                <a:ea typeface="Times" charset="0"/>
                <a:cs typeface="Times" charset="0"/>
              </a:rPr>
              <a:t>	else f = g - h;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E3307B-63BB-DA44-0BD0-848A81148E55}"/>
              </a:ext>
            </a:extLst>
          </p:cNvPr>
          <p:cNvSpPr txBox="1"/>
          <p:nvPr/>
        </p:nvSpPr>
        <p:spPr>
          <a:xfrm>
            <a:off x="3875025" y="3490464"/>
            <a:ext cx="48989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Times" pitchFamily="2" charset="0"/>
                <a:cs typeface="Arial"/>
              </a:rPr>
              <a:t>Observe the difference in the flow in C and </a:t>
            </a:r>
          </a:p>
          <a:p>
            <a:r>
              <a:rPr lang="en-US" sz="1600" dirty="0">
                <a:solidFill>
                  <a:srgbClr val="C00000"/>
                </a:solidFill>
                <a:latin typeface="Times" pitchFamily="2" charset="0"/>
                <a:cs typeface="Arial"/>
              </a:rPr>
              <a:t>Assembly code.</a:t>
            </a:r>
          </a:p>
          <a:p>
            <a:r>
              <a:rPr lang="en-US" sz="1600" dirty="0">
                <a:latin typeface="Times" pitchFamily="2" charset="0"/>
                <a:cs typeface="Arial"/>
              </a:rPr>
              <a:t>In assembly, if the condition is true, you DO NOT</a:t>
            </a:r>
          </a:p>
          <a:p>
            <a:r>
              <a:rPr lang="en-US" sz="1600" dirty="0">
                <a:latin typeface="Times" pitchFamily="2" charset="0"/>
                <a:cs typeface="Arial"/>
              </a:rPr>
              <a:t>execute the instruction that immediately follows</a:t>
            </a:r>
          </a:p>
          <a:p>
            <a:r>
              <a:rPr lang="en-US" sz="1600" dirty="0">
                <a:latin typeface="Times" pitchFamily="2" charset="0"/>
                <a:cs typeface="Arial"/>
              </a:rPr>
              <a:t>But go to a new instruction given by the label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5A16E6A-6664-B140-FB59-82F8C12FDFC4}"/>
              </a:ext>
            </a:extLst>
          </p:cNvPr>
          <p:cNvGrpSpPr/>
          <p:nvPr/>
        </p:nvGrpSpPr>
        <p:grpSpPr>
          <a:xfrm>
            <a:off x="877824" y="4370832"/>
            <a:ext cx="612648" cy="691286"/>
            <a:chOff x="877824" y="4370832"/>
            <a:chExt cx="612648" cy="691286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B6A1AD5-076D-814B-8DC6-931E5634AA9C}"/>
                </a:ext>
              </a:extLst>
            </p:cNvPr>
            <p:cNvCxnSpPr/>
            <p:nvPr/>
          </p:nvCxnSpPr>
          <p:spPr>
            <a:xfrm flipH="1">
              <a:off x="877824" y="4370832"/>
              <a:ext cx="612648" cy="91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F863686-4287-5D36-3ABE-69B4EB998AC6}"/>
                </a:ext>
              </a:extLst>
            </p:cNvPr>
            <p:cNvCxnSpPr/>
            <p:nvPr/>
          </p:nvCxnSpPr>
          <p:spPr>
            <a:xfrm>
              <a:off x="877824" y="4379976"/>
              <a:ext cx="0" cy="6821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EBD0252-4130-274A-9A6C-BB7F71184DE3}"/>
              </a:ext>
            </a:extLst>
          </p:cNvPr>
          <p:cNvGrpSpPr/>
          <p:nvPr/>
        </p:nvGrpSpPr>
        <p:grpSpPr>
          <a:xfrm>
            <a:off x="1404518" y="4846320"/>
            <a:ext cx="2170786" cy="521208"/>
            <a:chOff x="1404518" y="4846320"/>
            <a:chExt cx="2170786" cy="521208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1AD67B7-8A9C-F23D-A654-324C4BB229F4}"/>
                </a:ext>
              </a:extLst>
            </p:cNvPr>
            <p:cNvCxnSpPr/>
            <p:nvPr/>
          </p:nvCxnSpPr>
          <p:spPr>
            <a:xfrm>
              <a:off x="2331720" y="4846320"/>
              <a:ext cx="1225296" cy="91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3F0E143-A7AB-C000-A0F7-5EADEF58FB92}"/>
                </a:ext>
              </a:extLst>
            </p:cNvPr>
            <p:cNvCxnSpPr/>
            <p:nvPr/>
          </p:nvCxnSpPr>
          <p:spPr>
            <a:xfrm flipH="1">
              <a:off x="3566160" y="4855464"/>
              <a:ext cx="9144" cy="51206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BC01C42-01E9-9FE4-D74B-D61FFE57D2BE}"/>
                </a:ext>
              </a:extLst>
            </p:cNvPr>
            <p:cNvCxnSpPr/>
            <p:nvPr/>
          </p:nvCxnSpPr>
          <p:spPr>
            <a:xfrm flipH="1">
              <a:off x="1404518" y="5367528"/>
              <a:ext cx="21524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F3ACD73-8958-E2B6-37E1-E9B0905ABAE8}"/>
              </a:ext>
            </a:extLst>
          </p:cNvPr>
          <p:cNvCxnSpPr>
            <a:cxnSpLocks/>
          </p:cNvCxnSpPr>
          <p:nvPr/>
        </p:nvCxnSpPr>
        <p:spPr>
          <a:xfrm flipV="1">
            <a:off x="4114800" y="1937657"/>
            <a:ext cx="3017520" cy="3124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4F62859-B3A6-529E-06DB-97EC3F5C41A3}"/>
              </a:ext>
            </a:extLst>
          </p:cNvPr>
          <p:cNvCxnSpPr>
            <a:cxnSpLocks/>
          </p:cNvCxnSpPr>
          <p:nvPr/>
        </p:nvCxnSpPr>
        <p:spPr>
          <a:xfrm flipH="1" flipV="1">
            <a:off x="2982687" y="4425263"/>
            <a:ext cx="1153885" cy="6148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C4F93A22-A70D-5B6A-4F0B-385A2ACC891E}"/>
              </a:ext>
            </a:extLst>
          </p:cNvPr>
          <p:cNvSpPr/>
          <p:nvPr/>
        </p:nvSpPr>
        <p:spPr>
          <a:xfrm>
            <a:off x="4201936" y="4804051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i="1" dirty="0">
                <a:latin typeface="Times" pitchFamily="2" charset="0"/>
                <a:cs typeface="Arial"/>
              </a:rPr>
              <a:t>we reverse the condition in Assembly to follow the same flow as in C</a:t>
            </a:r>
          </a:p>
        </p:txBody>
      </p:sp>
    </p:spTree>
    <p:extLst>
      <p:ext uri="{BB962C8B-B14F-4D97-AF65-F5344CB8AC3E}">
        <p14:creationId xmlns:p14="http://schemas.microsoft.com/office/powerpoint/2010/main" val="78021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5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2BB71-6C6A-C793-308C-222D6C51E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92AD4B-7036-5A99-AA64-0EF0DB0BCFA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024EB2-F6DC-ADDA-C5A0-5C2BF7860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E621F720-3867-946A-991B-BFA46E5B5747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67100"/>
            <a:ext cx="8259762" cy="56500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Another </a:t>
            </a:r>
            <a:r>
              <a:rPr lang="en-AU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Conditional Example</a:t>
            </a:r>
            <a:endParaRPr lang="en-US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219D68-16BC-A877-BFDA-5CA1FFB207C2}"/>
              </a:ext>
            </a:extLst>
          </p:cNvPr>
          <p:cNvSpPr txBox="1"/>
          <p:nvPr/>
        </p:nvSpPr>
        <p:spPr>
          <a:xfrm>
            <a:off x="412806" y="764119"/>
            <a:ext cx="33839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if (a==0)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     if (b==0)   c = v[0];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     else c=v[1];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else if (a==1) c = v[2];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EF41B2-6970-8080-51C3-9B1FA6665583}"/>
              </a:ext>
            </a:extLst>
          </p:cNvPr>
          <p:cNvSpPr txBox="1"/>
          <p:nvPr/>
        </p:nvSpPr>
        <p:spPr>
          <a:xfrm>
            <a:off x="412807" y="2979192"/>
            <a:ext cx="20147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Let us assume the 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address of 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a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in X0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address of 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b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in X1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address of 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c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in X2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address of </a:t>
            </a:r>
            <a:r>
              <a:rPr lang="en-US" sz="1600" i="1" dirty="0">
                <a:latin typeface="Times" charset="0"/>
                <a:ea typeface="Times" charset="0"/>
                <a:cs typeface="Times" charset="0"/>
              </a:rPr>
              <a:t>v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in X3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DFA333F-DE42-5B81-0CF8-1B28239E9A13}"/>
              </a:ext>
            </a:extLst>
          </p:cNvPr>
          <p:cNvSpPr txBox="1"/>
          <p:nvPr/>
        </p:nvSpPr>
        <p:spPr>
          <a:xfrm>
            <a:off x="2982354" y="1321649"/>
            <a:ext cx="60636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LDUR 	X4, [X0, #0]		// X4 = a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LDUR 	X5, [X1, #0]		// X5  = b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CBNZ 	X4, Outside-else	// Check if a = 0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CBNZ	X5, Inside-else	// Check if b = 0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LDUR	X6, [X3, #0]		// </a:t>
            </a:r>
            <a:r>
              <a:rPr lang="en-US" sz="1400" b="1" dirty="0">
                <a:latin typeface="Times" charset="0"/>
                <a:ea typeface="Times" charset="0"/>
                <a:cs typeface="Times" charset="0"/>
              </a:rPr>
              <a:t>X6</a:t>
            </a:r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=v[0]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STUR	X6, [X2, #0]		// c = X6 = v[0]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B		Exit-If		// leave if statement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Inside-else:		LDUR	X6, [X3, #8]		// X6 = v[1]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STUR 	X6, [X2, #0]		// c = X6 = v[1]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 B		Exit-If		// leave if statement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Outside-else:	SUB		X7, X4, #1		// X7 = X4 – 1 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CBNZ	X7, Exit-If		// check if X7 is zero (or a= 1)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LDUR	X6, [X3, #16]	// X6 = v[2]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STUR	X6, [X2, #0]		// c = X6 = v[2]</a:t>
            </a:r>
          </a:p>
          <a:p>
            <a:r>
              <a:rPr lang="en-US" sz="14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Exit-if:				</a:t>
            </a:r>
          </a:p>
          <a:p>
            <a:endParaRPr lang="en-US" sz="1400" b="1" dirty="0">
              <a:solidFill>
                <a:srgbClr val="002060"/>
              </a:solidFill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8E04BFD-5AA8-B405-72C2-B52534A1B7EB}"/>
              </a:ext>
            </a:extLst>
          </p:cNvPr>
          <p:cNvGrpSpPr/>
          <p:nvPr/>
        </p:nvGrpSpPr>
        <p:grpSpPr>
          <a:xfrm>
            <a:off x="2852057" y="1883222"/>
            <a:ext cx="1447800" cy="1741713"/>
            <a:chOff x="2852057" y="2133600"/>
            <a:chExt cx="1447800" cy="174171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994AAD5-C594-4216-0659-BDDA40E487AD}"/>
                </a:ext>
              </a:extLst>
            </p:cNvPr>
            <p:cNvCxnSpPr/>
            <p:nvPr/>
          </p:nvCxnSpPr>
          <p:spPr>
            <a:xfrm flipH="1">
              <a:off x="2852057" y="2137031"/>
              <a:ext cx="1447800" cy="0"/>
            </a:xfrm>
            <a:prstGeom prst="line">
              <a:avLst/>
            </a:prstGeom>
            <a:ln>
              <a:solidFill>
                <a:srgbClr val="0066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2CDCB7A-27FE-7EA3-04E5-13352902F2D6}"/>
                </a:ext>
              </a:extLst>
            </p:cNvPr>
            <p:cNvCxnSpPr>
              <a:cxnSpLocks/>
            </p:cNvCxnSpPr>
            <p:nvPr/>
          </p:nvCxnSpPr>
          <p:spPr>
            <a:xfrm>
              <a:off x="2852057" y="2133600"/>
              <a:ext cx="0" cy="1741713"/>
            </a:xfrm>
            <a:prstGeom prst="line">
              <a:avLst/>
            </a:prstGeom>
            <a:ln>
              <a:solidFill>
                <a:srgbClr val="0066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FE316AAE-21E7-2FD4-ECCC-52327D8DC40A}"/>
                </a:ext>
              </a:extLst>
            </p:cNvPr>
            <p:cNvCxnSpPr>
              <a:cxnSpLocks/>
            </p:cNvCxnSpPr>
            <p:nvPr/>
          </p:nvCxnSpPr>
          <p:spPr>
            <a:xfrm>
              <a:off x="2852057" y="3875313"/>
              <a:ext cx="174169" cy="0"/>
            </a:xfrm>
            <a:prstGeom prst="straightConnector1">
              <a:avLst/>
            </a:prstGeom>
            <a:ln>
              <a:solidFill>
                <a:srgbClr val="0066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1E34051-EB69-366E-ED08-233DE95C95BE}"/>
              </a:ext>
            </a:extLst>
          </p:cNvPr>
          <p:cNvGrpSpPr/>
          <p:nvPr/>
        </p:nvGrpSpPr>
        <p:grpSpPr>
          <a:xfrm>
            <a:off x="4169229" y="2122708"/>
            <a:ext cx="261257" cy="819173"/>
            <a:chOff x="4169229" y="2373086"/>
            <a:chExt cx="261257" cy="819173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D0ADB54-AEF7-6480-9D28-2300738DE013}"/>
                </a:ext>
              </a:extLst>
            </p:cNvPr>
            <p:cNvCxnSpPr/>
            <p:nvPr/>
          </p:nvCxnSpPr>
          <p:spPr>
            <a:xfrm flipH="1">
              <a:off x="4169229" y="2373086"/>
              <a:ext cx="130628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E8F582D-A761-1F16-1BDE-7567DD21D59D}"/>
                </a:ext>
              </a:extLst>
            </p:cNvPr>
            <p:cNvCxnSpPr>
              <a:cxnSpLocks/>
            </p:cNvCxnSpPr>
            <p:nvPr/>
          </p:nvCxnSpPr>
          <p:spPr>
            <a:xfrm>
              <a:off x="4169229" y="2373086"/>
              <a:ext cx="0" cy="81917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829EFAE8-4FAE-B8CD-7B63-C3309555DD8F}"/>
                </a:ext>
              </a:extLst>
            </p:cNvPr>
            <p:cNvCxnSpPr/>
            <p:nvPr/>
          </p:nvCxnSpPr>
          <p:spPr>
            <a:xfrm>
              <a:off x="4169229" y="3192259"/>
              <a:ext cx="261257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E22F5FF-0292-3589-0E22-3D465B52AAAE}"/>
              </a:ext>
            </a:extLst>
          </p:cNvPr>
          <p:cNvGrpSpPr/>
          <p:nvPr/>
        </p:nvGrpSpPr>
        <p:grpSpPr>
          <a:xfrm>
            <a:off x="2634343" y="2732308"/>
            <a:ext cx="1796143" cy="1774371"/>
            <a:chOff x="2634343" y="2982686"/>
            <a:chExt cx="1796143" cy="1774371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21F6A26-F8CC-1ED2-4D79-CAA5E14F7AC7}"/>
                </a:ext>
              </a:extLst>
            </p:cNvPr>
            <p:cNvCxnSpPr/>
            <p:nvPr/>
          </p:nvCxnSpPr>
          <p:spPr>
            <a:xfrm flipH="1">
              <a:off x="2634343" y="2993571"/>
              <a:ext cx="1796143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B01965E-56C4-6550-42AF-3C7732724689}"/>
                </a:ext>
              </a:extLst>
            </p:cNvPr>
            <p:cNvCxnSpPr/>
            <p:nvPr/>
          </p:nvCxnSpPr>
          <p:spPr>
            <a:xfrm>
              <a:off x="2645229" y="2982686"/>
              <a:ext cx="0" cy="1763485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DDBFFC2-9B12-13CE-7DD5-C58E1AE1F4A9}"/>
                </a:ext>
              </a:extLst>
            </p:cNvPr>
            <p:cNvCxnSpPr/>
            <p:nvPr/>
          </p:nvCxnSpPr>
          <p:spPr>
            <a:xfrm>
              <a:off x="2634343" y="4757057"/>
              <a:ext cx="391883" cy="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B1BF28A-CB6D-3B5A-9FDF-BAA51A179185}"/>
              </a:ext>
            </a:extLst>
          </p:cNvPr>
          <p:cNvGrpSpPr/>
          <p:nvPr/>
        </p:nvGrpSpPr>
        <p:grpSpPr>
          <a:xfrm>
            <a:off x="4169229" y="3396336"/>
            <a:ext cx="261257" cy="1110343"/>
            <a:chOff x="4169229" y="3646714"/>
            <a:chExt cx="261257" cy="1110343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B0A223-1261-094E-036B-D7B787E733AA}"/>
                </a:ext>
              </a:extLst>
            </p:cNvPr>
            <p:cNvCxnSpPr/>
            <p:nvPr/>
          </p:nvCxnSpPr>
          <p:spPr>
            <a:xfrm flipH="1">
              <a:off x="4169229" y="3646714"/>
              <a:ext cx="261257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D141EFC-740B-96A2-0971-003F612327BA}"/>
                </a:ext>
              </a:extLst>
            </p:cNvPr>
            <p:cNvCxnSpPr/>
            <p:nvPr/>
          </p:nvCxnSpPr>
          <p:spPr>
            <a:xfrm>
              <a:off x="4169229" y="3657600"/>
              <a:ext cx="0" cy="1099457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9CC19F7A-D92B-D940-9164-E845B9E70F69}"/>
                </a:ext>
              </a:extLst>
            </p:cNvPr>
            <p:cNvCxnSpPr/>
            <p:nvPr/>
          </p:nvCxnSpPr>
          <p:spPr>
            <a:xfrm>
              <a:off x="4169229" y="4757057"/>
              <a:ext cx="261257" cy="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125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47FE4-87C0-B54B-5D18-F6F01906E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09920-34AD-2718-3E0B-B7EE6B7168DA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711D40-A7D0-E07F-90F8-698ECC43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67</a:t>
            </a:fld>
            <a:endParaRPr lang="en-US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F47E61A2-A47C-EE6E-7692-99706318B933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67100"/>
            <a:ext cx="8259762" cy="56500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Another </a:t>
            </a:r>
            <a:r>
              <a:rPr lang="en-AU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Conditional Example</a:t>
            </a:r>
            <a:endParaRPr lang="en-US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CF2D36-7D94-0C9C-1332-32AD9AE445D9}"/>
              </a:ext>
            </a:extLst>
          </p:cNvPr>
          <p:cNvSpPr txBox="1"/>
          <p:nvPr/>
        </p:nvSpPr>
        <p:spPr>
          <a:xfrm>
            <a:off x="602669" y="1018308"/>
            <a:ext cx="782435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pitchFamily="2" charset="0"/>
                <a:cs typeface="Arial"/>
              </a:rPr>
              <a:t>Two types of conditional instructions</a:t>
            </a:r>
          </a:p>
          <a:p>
            <a:endParaRPr lang="en-US" sz="1600" dirty="0">
              <a:latin typeface="Times" pitchFamily="2" charset="0"/>
              <a:cs typeface="Arial"/>
            </a:endParaRPr>
          </a:p>
          <a:p>
            <a:r>
              <a:rPr lang="en-US" sz="1600" dirty="0">
                <a:latin typeface="Times" pitchFamily="2" charset="0"/>
                <a:cs typeface="Arial"/>
              </a:rPr>
              <a:t>CBNZ and CBZ 	</a:t>
            </a:r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 can be used to check if a value is zero or non-zero</a:t>
            </a:r>
          </a:p>
          <a:p>
            <a:endParaRPr lang="en-US" sz="1600" dirty="0">
              <a:latin typeface="Times" pitchFamily="2" charset="0"/>
              <a:cs typeface="Arial"/>
              <a:sym typeface="Wingdings" pitchFamily="2" charset="2"/>
            </a:endParaRP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CBNZ X1, else		or  CBZ X1, then</a:t>
            </a:r>
          </a:p>
          <a:p>
            <a:endParaRPr lang="en-US" sz="1600" dirty="0">
              <a:latin typeface="Times" pitchFamily="2" charset="0"/>
              <a:cs typeface="Arial"/>
              <a:sym typeface="Wingdings" pitchFamily="2" charset="2"/>
            </a:endParaRP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Or we can have</a:t>
            </a: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B.EQ, B.NE, B.LT, B.GT, B.LE, B.GE</a:t>
            </a:r>
          </a:p>
          <a:p>
            <a:endParaRPr lang="en-US" sz="1600" dirty="0">
              <a:latin typeface="Times" pitchFamily="2" charset="0"/>
              <a:cs typeface="Arial"/>
              <a:sym typeface="Wingdings" pitchFamily="2" charset="2"/>
            </a:endParaRP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These actually consists of two instructions </a:t>
            </a: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SUB</a:t>
            </a:r>
            <a:r>
              <a:rPr lang="en-US" sz="1600" dirty="0">
                <a:solidFill>
                  <a:srgbClr val="FF0000"/>
                </a:solidFill>
                <a:latin typeface="Times" pitchFamily="2" charset="0"/>
                <a:cs typeface="Arial"/>
                <a:sym typeface="Wingdings" pitchFamily="2" charset="2"/>
              </a:rPr>
              <a:t>S</a:t>
            </a:r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 XZR, X1, X2			//set condition codes</a:t>
            </a: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B.EQ	  else					//if result of previous SUB is zero or X1=X2 branch</a:t>
            </a:r>
          </a:p>
          <a:p>
            <a:endParaRPr lang="en-US" sz="1600" dirty="0">
              <a:latin typeface="Times" pitchFamily="2" charset="0"/>
              <a:cs typeface="Arial"/>
              <a:sym typeface="Wingdings" pitchFamily="2" charset="2"/>
            </a:endParaRP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Or </a:t>
            </a: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SUB</a:t>
            </a:r>
            <a:r>
              <a:rPr lang="en-US" sz="1600" dirty="0">
                <a:solidFill>
                  <a:srgbClr val="FF0000"/>
                </a:solidFill>
                <a:latin typeface="Times" pitchFamily="2" charset="0"/>
                <a:cs typeface="Arial"/>
                <a:sym typeface="Wingdings" pitchFamily="2" charset="2"/>
              </a:rPr>
              <a:t>S</a:t>
            </a:r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 XZR, X1, X2			//set condition codes</a:t>
            </a:r>
          </a:p>
          <a:p>
            <a:r>
              <a:rPr lang="en-US" sz="1600" dirty="0">
                <a:latin typeface="Times" pitchFamily="2" charset="0"/>
                <a:cs typeface="Arial"/>
                <a:sym typeface="Wingdings" pitchFamily="2" charset="2"/>
              </a:rPr>
              <a:t>B.GT	  else					// if result of SUB is positive or X1 &gt; X2</a:t>
            </a:r>
          </a:p>
        </p:txBody>
      </p:sp>
    </p:spTree>
    <p:extLst>
      <p:ext uri="{BB962C8B-B14F-4D97-AF65-F5344CB8AC3E}">
        <p14:creationId xmlns:p14="http://schemas.microsoft.com/office/powerpoint/2010/main" val="19168319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27FAA-4C72-FE99-A817-5BDEFBAAE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296CCD-FEDF-3FE4-2093-9213F32BEFAD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 dirty="0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9D32CD-1619-95FD-A10F-B1597D670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D0A44B8-0CA5-8534-7919-1E38230420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1021080"/>
            <a:ext cx="8096794" cy="1237488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altLang="en-US" sz="1800" b="1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C snippet:</a:t>
            </a:r>
          </a:p>
          <a:p>
            <a:pPr>
              <a:lnSpc>
                <a:spcPct val="80000"/>
              </a:lnSpc>
              <a:spcBef>
                <a:spcPct val="50000"/>
              </a:spcBef>
              <a:spcAft>
                <a:spcPct val="30000"/>
              </a:spcAft>
            </a:pPr>
            <a:r>
              <a:rPr lang="en-US" altLang="en-US" sz="18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	while (save[</a:t>
            </a:r>
            <a:r>
              <a:rPr lang="en-US" altLang="en-US" sz="18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] == k) </a:t>
            </a:r>
            <a:r>
              <a:rPr lang="en-US" altLang="en-US" sz="18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= i+1;</a:t>
            </a:r>
          </a:p>
          <a:p>
            <a:pPr lvl="1">
              <a:lnSpc>
                <a:spcPct val="80000"/>
              </a:lnSpc>
            </a:pPr>
            <a:r>
              <a:rPr lang="en-US" altLang="en-US" sz="1800" dirty="0" err="1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8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in X22, k in X24, address of save in X25 </a:t>
            </a:r>
            <a:r>
              <a:rPr lang="en-US" altLang="en-US" sz="18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  <a:sym typeface="Wingdings" pitchFamily="2" charset="2"/>
              </a:rPr>
              <a:t> address of save[0]</a:t>
            </a:r>
            <a:r>
              <a:rPr lang="en-US" altLang="en-US" sz="18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, </a:t>
            </a:r>
          </a:p>
          <a:p>
            <a:pPr lvl="1">
              <a:lnSpc>
                <a:spcPct val="80000"/>
              </a:lnSpc>
            </a:pPr>
            <a:r>
              <a:rPr lang="en-US" altLang="en-US" sz="18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elements of save are 64-bits each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9BEC5839-D2C1-A7F9-5376-0E3CE8FEA70F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762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Compiling Loop Statements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B41CC8-2E65-2A63-B89E-1175A37D864A}"/>
              </a:ext>
            </a:extLst>
          </p:cNvPr>
          <p:cNvSpPr/>
          <p:nvPr/>
        </p:nvSpPr>
        <p:spPr>
          <a:xfrm>
            <a:off x="676656" y="2465558"/>
            <a:ext cx="8010144" cy="3022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en-US" sz="1400" b="1" dirty="0">
                <a:latin typeface="Times" charset="0"/>
                <a:ea typeface="Times" charset="0"/>
                <a:cs typeface="Times" charset="0"/>
              </a:rPr>
              <a:t>LEGv8 code:</a:t>
            </a:r>
          </a:p>
          <a:p>
            <a:pPr>
              <a:lnSpc>
                <a:spcPct val="80000"/>
              </a:lnSpc>
            </a:pPr>
            <a:endParaRPr lang="en-US" altLang="en-US" sz="1400" b="1" dirty="0">
              <a:latin typeface="Times" charset="0"/>
              <a:ea typeface="Times" charset="0"/>
              <a:cs typeface="Times" charset="0"/>
            </a:endParaRPr>
          </a:p>
          <a:p>
            <a:pPr>
              <a:spcBef>
                <a:spcPct val="0"/>
              </a:spcBef>
            </a:pP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	Loop: 		LSL  X10, X22, #3  		//Multiply 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*8 (X10 = 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*8)</a:t>
            </a:r>
          </a:p>
          <a:p>
            <a:pPr>
              <a:spcBef>
                <a:spcPct val="0"/>
              </a:spcBef>
            </a:pPr>
            <a:r>
              <a:rPr lang="en-US" altLang="en-US" sz="14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									</a:t>
            </a:r>
            <a:r>
              <a:rPr lang="en-US" altLang="en-US" sz="1400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// you can use     MUL X10, X22, #8</a:t>
            </a:r>
            <a:br>
              <a:rPr lang="en-US" altLang="en-US" sz="1400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      				ADD  X10, X10, X25  		//X10 = X10+ 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*8 or address of 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savi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[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] 						LDUR X9, [X10, #0] 		//X9 =save[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]</a:t>
            </a:r>
            <a:br>
              <a:rPr lang="en-US" altLang="en-US" sz="1400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      				SUB  X11, X9,X24   		// check save[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] == k</a:t>
            </a:r>
            <a:br>
              <a:rPr lang="en-US" altLang="en-US" sz="1400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     				CBNZ X11, Exit     		//If false, exit</a:t>
            </a:r>
          </a:p>
          <a:p>
            <a:pPr>
              <a:spcBef>
                <a:spcPct val="0"/>
              </a:spcBef>
            </a:pP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        				</a:t>
            </a:r>
            <a:r>
              <a:rPr lang="en-US" altLang="en-US" sz="14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ADD X22, X22, #1  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		//else </a:t>
            </a:r>
            <a:r>
              <a:rPr lang="en-US" altLang="en-US" sz="14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++</a:t>
            </a:r>
          </a:p>
          <a:p>
            <a:pPr>
              <a:spcBef>
                <a:spcPct val="0"/>
              </a:spcBef>
            </a:pP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									</a:t>
            </a:r>
            <a:r>
              <a:rPr lang="en-US" altLang="en-US" sz="1400" dirty="0">
                <a:solidFill>
                  <a:schemeClr val="accent2"/>
                </a:solidFill>
                <a:latin typeface="Times" charset="0"/>
                <a:ea typeface="Times" charset="0"/>
                <a:cs typeface="Times" charset="0"/>
              </a:rPr>
              <a:t>// ARMv8, use ADD X22, X22, #1</a:t>
            </a:r>
          </a:p>
          <a:p>
            <a:pPr>
              <a:spcBef>
                <a:spcPct val="0"/>
              </a:spcBef>
            </a:pPr>
            <a:r>
              <a:rPr lang="en-US" altLang="en-US" sz="1400" dirty="0">
                <a:solidFill>
                  <a:schemeClr val="accent2"/>
                </a:solidFill>
                <a:latin typeface="Times" charset="0"/>
                <a:ea typeface="Times" charset="0"/>
                <a:cs typeface="Times" charset="0"/>
              </a:rPr>
              <a:t>									//  LEGv8 uses ADDI, X22, X22, #1</a:t>
            </a:r>
            <a:br>
              <a:rPr lang="en-US" altLang="en-US" sz="1400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      				B    Loop          			//Loop back and repeat</a:t>
            </a:r>
            <a:br>
              <a:rPr lang="en-US" altLang="en-US" sz="1400" dirty="0">
                <a:latin typeface="Times" charset="0"/>
                <a:ea typeface="Times" charset="0"/>
                <a:cs typeface="Times" charset="0"/>
              </a:rPr>
            </a:br>
            <a:r>
              <a:rPr lang="en-US" altLang="en-US" sz="1400" dirty="0">
                <a:latin typeface="Times" charset="0"/>
                <a:ea typeface="Times" charset="0"/>
                <a:cs typeface="Times" charset="0"/>
              </a:rPr>
              <a:t>	Exit:</a:t>
            </a:r>
          </a:p>
          <a:p>
            <a:pPr>
              <a:spcBef>
                <a:spcPct val="0"/>
              </a:spcBef>
            </a:pPr>
            <a:endParaRPr lang="en-US" altLang="en-US" sz="1400" dirty="0">
              <a:latin typeface="Times" charset="0"/>
              <a:ea typeface="Times" charset="0"/>
              <a:cs typeface="Times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768C29-AC65-7438-B762-6902095FCCF8}"/>
              </a:ext>
            </a:extLst>
          </p:cNvPr>
          <p:cNvGrpSpPr/>
          <p:nvPr/>
        </p:nvGrpSpPr>
        <p:grpSpPr>
          <a:xfrm>
            <a:off x="1453415" y="3057350"/>
            <a:ext cx="1001027" cy="1838425"/>
            <a:chOff x="1453415" y="3137836"/>
            <a:chExt cx="1001027" cy="183842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5D04AE7-E50D-3BD7-3EF7-A4813DCB62A8}"/>
                </a:ext>
              </a:extLst>
            </p:cNvPr>
            <p:cNvCxnSpPr/>
            <p:nvPr/>
          </p:nvCxnSpPr>
          <p:spPr>
            <a:xfrm flipH="1">
              <a:off x="1453415" y="4976261"/>
              <a:ext cx="100102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EE139187-965A-4FE8-DF21-C624FE735213}"/>
                </a:ext>
              </a:extLst>
            </p:cNvPr>
            <p:cNvCxnSpPr/>
            <p:nvPr/>
          </p:nvCxnSpPr>
          <p:spPr>
            <a:xfrm flipV="1">
              <a:off x="1453415" y="3137836"/>
              <a:ext cx="0" cy="18384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BF0F8EF-045A-54AF-BFBC-D1AAAF20F467}"/>
              </a:ext>
            </a:extLst>
          </p:cNvPr>
          <p:cNvGrpSpPr/>
          <p:nvPr/>
        </p:nvGrpSpPr>
        <p:grpSpPr>
          <a:xfrm>
            <a:off x="1982804" y="3958521"/>
            <a:ext cx="2772076" cy="1248226"/>
            <a:chOff x="1982804" y="4254366"/>
            <a:chExt cx="2772076" cy="124822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4D653B9-F27E-A59D-23FE-55595376D722}"/>
                </a:ext>
              </a:extLst>
            </p:cNvPr>
            <p:cNvCxnSpPr/>
            <p:nvPr/>
          </p:nvCxnSpPr>
          <p:spPr>
            <a:xfrm>
              <a:off x="4138863" y="4254366"/>
              <a:ext cx="5967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CC5BE7B-A949-C6AD-EDA5-3B5F970FEB5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35629" y="4263992"/>
              <a:ext cx="19251" cy="1238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316F696-D71B-38DB-1E9A-ADEDF9D16A6D}"/>
                </a:ext>
              </a:extLst>
            </p:cNvPr>
            <p:cNvCxnSpPr/>
            <p:nvPr/>
          </p:nvCxnSpPr>
          <p:spPr>
            <a:xfrm flipH="1">
              <a:off x="1982804" y="5480167"/>
              <a:ext cx="27528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942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98D2C-DB50-8A01-6AA6-8C39113B5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04A7F1-93C4-209D-884F-6DF66254F57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1FBF7-F0E3-41CB-01A8-8682DA4E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BC236F9-C973-3C04-1C8B-8294B1DD78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950976"/>
            <a:ext cx="7949184" cy="4764024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altLang="en-US" sz="18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Consider the first sample ARM assembly program</a:t>
            </a:r>
            <a:endParaRPr lang="en-US" altLang="en-US" sz="1400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.data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.type v, %object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.size v, 3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v: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</a:t>
            </a:r>
            <a:r>
              <a:rPr lang="en-US" sz="1400" dirty="0" err="1"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 1, 2, 3 </a:t>
            </a:r>
          </a:p>
          <a:p>
            <a:pPr>
              <a:lnSpc>
                <a:spcPct val="80000"/>
              </a:lnSpc>
            </a:pPr>
            <a:endParaRPr lang="en-US" sz="1400" dirty="0">
              <a:latin typeface="Times" charset="0"/>
              <a:ea typeface="Times" charset="0"/>
              <a:cs typeface="Times" charset="0"/>
            </a:endParaRP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.text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.global main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.arch armv8-a+fp+simd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.type main, %function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main: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ADRP X0, v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ADD X0, X0, :lo12:v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LDUR X1, [X0, #0]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LDUR X2, [X0, #8]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ADD X1, X1, X2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LDUR X2, [X0, #16] 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			ADD X1, X1, X2 		//X1 = v[0]+v[1]+v[2]</a:t>
            </a:r>
          </a:p>
          <a:p>
            <a:pPr>
              <a:lnSpc>
                <a:spcPct val="80000"/>
              </a:lnSpc>
            </a:pPr>
            <a:r>
              <a:rPr lang="en-US" sz="1400" dirty="0">
                <a:latin typeface="Times" charset="0"/>
                <a:ea typeface="Times" charset="0"/>
                <a:cs typeface="Times" charset="0"/>
              </a:rPr>
              <a:t>exit:</a:t>
            </a:r>
            <a:endParaRPr lang="en-US" altLang="en-US" sz="1400" dirty="0">
              <a:solidFill>
                <a:srgbClr val="00B05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6EA75C8C-D4EF-3F1E-0E5D-B4C79FAE8715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512871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Another Loop Example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AF7C9B-0F39-4E05-3E94-A7641FEDAB4E}"/>
              </a:ext>
            </a:extLst>
          </p:cNvPr>
          <p:cNvSpPr txBox="1"/>
          <p:nvPr/>
        </p:nvSpPr>
        <p:spPr>
          <a:xfrm>
            <a:off x="4455042" y="1924493"/>
            <a:ext cx="41677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Note we are doing v[0]+v[1]+v[2]</a:t>
            </a:r>
          </a:p>
          <a:p>
            <a:endParaRPr lang="en-US" sz="16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Instead let us rewrite this as a loop</a:t>
            </a:r>
          </a:p>
          <a:p>
            <a:endParaRPr lang="en-US" sz="16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 sum = 0;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 for (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=0; 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&lt;n; 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++) sum = sum + v[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];</a:t>
            </a:r>
          </a:p>
        </p:txBody>
      </p:sp>
    </p:spTree>
    <p:extLst>
      <p:ext uri="{BB962C8B-B14F-4D97-AF65-F5344CB8AC3E}">
        <p14:creationId xmlns:p14="http://schemas.microsoft.com/office/powerpoint/2010/main" val="356262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B137C8-7D07-58FD-BE4E-21B10BF6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147D5-9246-3AAD-214B-FAF32B9115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Memory</a:t>
            </a:r>
          </a:p>
          <a:p>
            <a:pPr marL="800100" lvl="1" indent="-342900"/>
            <a:r>
              <a:rPr lang="en-US" dirty="0"/>
              <a:t>Slower access</a:t>
            </a:r>
          </a:p>
          <a:p>
            <a:pPr marL="800100" lvl="1" indent="-342900"/>
            <a:r>
              <a:rPr lang="en-US" dirty="0"/>
              <a:t>Cannot be acted upon directly</a:t>
            </a:r>
          </a:p>
          <a:p>
            <a:pPr marL="1257300" lvl="2" indent="-342900"/>
            <a:r>
              <a:rPr lang="en-US" dirty="0"/>
              <a:t>Must load from memory to a register</a:t>
            </a:r>
          </a:p>
          <a:p>
            <a:pPr marL="1257300" lvl="2" indent="-342900"/>
            <a:r>
              <a:rPr lang="en-US" dirty="0"/>
              <a:t>Operate on data</a:t>
            </a:r>
          </a:p>
          <a:p>
            <a:pPr marL="1257300" lvl="2" indent="-342900"/>
            <a:r>
              <a:rPr lang="en-US" dirty="0"/>
              <a:t>Store back to memory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E18950-32BE-3846-697A-75E4F8C5D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Stores – Long term</a:t>
            </a:r>
          </a:p>
        </p:txBody>
      </p:sp>
    </p:spTree>
    <p:extLst>
      <p:ext uri="{BB962C8B-B14F-4D97-AF65-F5344CB8AC3E}">
        <p14:creationId xmlns:p14="http://schemas.microsoft.com/office/powerpoint/2010/main" val="248078608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6ABB4-7958-B336-ABC6-79D6B57EB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E5D3E-9974-7E5F-02F8-B8AC342A2D14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360E0-76CD-479B-0059-FEFD2E666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70</a:t>
            </a:fld>
            <a:endParaRPr lang="en-U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0B9CE9C-CB21-8092-BB28-D734FE203E4A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67100"/>
            <a:ext cx="8259762" cy="565004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Another Loop Example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AB79B2-91E4-1F7E-93A0-494E0E923F63}"/>
              </a:ext>
            </a:extLst>
          </p:cNvPr>
          <p:cNvSpPr txBox="1"/>
          <p:nvPr/>
        </p:nvSpPr>
        <p:spPr>
          <a:xfrm>
            <a:off x="594360" y="941832"/>
            <a:ext cx="765352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.data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.type	v, %object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.type	n, %object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.size	v, 4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.size   n, 1                           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n:		.</a:t>
            </a:r>
            <a:r>
              <a:rPr lang="en-US" sz="1200" dirty="0" err="1"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 4	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define the size of the array or n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v:		.</a:t>
            </a:r>
            <a:r>
              <a:rPr lang="en-US" sz="1200" dirty="0" err="1">
                <a:latin typeface="Times" charset="0"/>
                <a:ea typeface="Times" charset="0"/>
                <a:cs typeface="Times" charset="0"/>
              </a:rPr>
              <a:t>xword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1, 2, 3, 4,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define array values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.text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.global main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.arch armv8-a+fp+simd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.type	main, %function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main:		ADRP X0, v            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get the address of array v into X0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ADD X0, X0, :lo12:v   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ADRP X4, n	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get the address of n into X4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ADD X4, X4, :lo12:n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LDUR X4, [X4, #0]    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load n into X4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   —note address of n is lost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</a:t>
            </a:r>
            <a:r>
              <a:rPr lang="en-US" sz="12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SUB X3, X3, X3	   			// initialize </a:t>
            </a:r>
            <a:r>
              <a:rPr lang="en-US" sz="1200" dirty="0" err="1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 to zero (we could use ADD X3, XZR, #0)</a:t>
            </a:r>
          </a:p>
          <a:p>
            <a:r>
              <a:rPr lang="en-US" sz="12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		SUB X1, X1, X1				// initialize X1 (sum) to zero 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[could use ADD X1, XZR, #0]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loop:		LDUR X2, [X0,#0]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load v[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] into X2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ADD X1, X1, X2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sum = 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sum+v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[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]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ADD X3, X3, #1		 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= i+1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	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ADD X0, X0, #8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</a:t>
            </a:r>
            <a:r>
              <a:rPr lang="en-US" sz="12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get the address of next array element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SUB X5, X4, X3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check if 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 &lt; n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		CBNZ X5, loop				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if </a:t>
            </a:r>
            <a:r>
              <a:rPr lang="en-US" sz="12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2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&lt; n repeat the loop </a:t>
            </a:r>
            <a:r>
              <a:rPr lang="en-US" sz="1200" dirty="0">
                <a:latin typeface="Times" charset="0"/>
                <a:ea typeface="Times" charset="0"/>
                <a:cs typeface="Times" charset="0"/>
              </a:rPr>
              <a:t>(could use BLT loop)</a:t>
            </a:r>
          </a:p>
          <a:p>
            <a:r>
              <a:rPr lang="en-US" sz="1200" dirty="0">
                <a:latin typeface="Times" charset="0"/>
                <a:ea typeface="Times" charset="0"/>
                <a:cs typeface="Times" charset="0"/>
              </a:rPr>
              <a:t>exit: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3EF73A-E3F9-8D03-016C-2B05EAD241B4}"/>
              </a:ext>
            </a:extLst>
          </p:cNvPr>
          <p:cNvSpPr txBox="1"/>
          <p:nvPr/>
        </p:nvSpPr>
        <p:spPr>
          <a:xfrm>
            <a:off x="4626864" y="585216"/>
            <a:ext cx="41330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 sum = 0;</a:t>
            </a: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  for (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=0; 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&lt;n; 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++) sum = sum + v[</a:t>
            </a:r>
            <a:r>
              <a:rPr lang="en-US" sz="1600" dirty="0" err="1"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dirty="0">
                <a:latin typeface="Times" charset="0"/>
                <a:ea typeface="Times" charset="0"/>
                <a:cs typeface="Times" charset="0"/>
              </a:rPr>
              <a:t>];</a:t>
            </a:r>
          </a:p>
          <a:p>
            <a:endParaRPr lang="en-US" sz="16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	</a:t>
            </a:r>
            <a:r>
              <a:rPr lang="en-US" sz="1600" b="1" dirty="0" err="1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sz="1600" b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 in X3, n in X4 and sum in X1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6379AD-7FD5-EAB3-4A3E-69D3106DDBB2}"/>
              </a:ext>
            </a:extLst>
          </p:cNvPr>
          <p:cNvGrpSpPr/>
          <p:nvPr/>
        </p:nvGrpSpPr>
        <p:grpSpPr>
          <a:xfrm>
            <a:off x="837398" y="4437246"/>
            <a:ext cx="635267" cy="827773"/>
            <a:chOff x="837398" y="4437246"/>
            <a:chExt cx="635267" cy="82777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AAE0E2-68C6-9B71-AA2A-6E55ED4CB867}"/>
                </a:ext>
              </a:extLst>
            </p:cNvPr>
            <p:cNvCxnSpPr/>
            <p:nvPr/>
          </p:nvCxnSpPr>
          <p:spPr>
            <a:xfrm flipH="1">
              <a:off x="837398" y="5265019"/>
              <a:ext cx="63526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E9CE241-EF88-3AA9-F43B-09F57066485E}"/>
                </a:ext>
              </a:extLst>
            </p:cNvPr>
            <p:cNvCxnSpPr/>
            <p:nvPr/>
          </p:nvCxnSpPr>
          <p:spPr>
            <a:xfrm flipV="1">
              <a:off x="847023" y="4437246"/>
              <a:ext cx="0" cy="8181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94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E636E-119D-1486-F7CC-DD7211E41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138FE-6B94-0AF9-9879-07EEA61CAEB7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BCF84B-F78D-A248-8820-36EB2571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7520BF6-7327-E3DE-870C-713645CAA2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813817"/>
            <a:ext cx="8497824" cy="4024246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altLang="en-US" sz="1600" b="1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C Code Snippet:</a:t>
            </a:r>
          </a:p>
          <a:p>
            <a:pPr marL="288925" indent="0">
              <a:defRPr/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if (a 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&gt;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b) a = a+1;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Assume that a in X22, b in X23</a:t>
            </a:r>
          </a:p>
          <a:p>
            <a:pPr marL="0" lvl="1" indent="0">
              <a:buNone/>
              <a:defRPr/>
            </a:pPr>
            <a:endParaRPr lang="en-US" altLang="en-US" sz="1600" b="1" dirty="0">
              <a:latin typeface="Times" charset="0"/>
              <a:ea typeface="Times" charset="0"/>
              <a:cs typeface="Times" charset="0"/>
            </a:endParaRPr>
          </a:p>
          <a:p>
            <a:pPr marL="0" lvl="1" indent="0">
              <a:buNone/>
              <a:defRPr/>
            </a:pPr>
            <a:r>
              <a:rPr lang="en-US" altLang="en-US" sz="1600" b="1" dirty="0">
                <a:latin typeface="Times" charset="0"/>
                <a:ea typeface="Times" charset="0"/>
                <a:cs typeface="Times" charset="0"/>
              </a:rPr>
              <a:t>LEGv8 Code:</a:t>
            </a:r>
          </a:p>
          <a:p>
            <a:pPr marL="57150" indent="0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 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SUB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X9, X22, X23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//Use sub to make comparison and </a:t>
            </a:r>
            <a:r>
              <a:rPr lang="en-US" alt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set condition codes</a:t>
            </a:r>
          </a:p>
          <a:p>
            <a:pPr marL="57150" indent="0">
              <a:defRPr/>
            </a:pPr>
            <a:r>
              <a:rPr lang="en-US" alt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						</a:t>
            </a:r>
            <a:r>
              <a:rPr lang="en-US" alt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// note we are not checking the value in X9, only condition</a:t>
            </a:r>
          </a:p>
          <a:p>
            <a:pPr marL="57150" indent="0">
              <a:defRPr/>
            </a:pPr>
            <a:r>
              <a:rPr lang="en-US" alt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					// codes set by the SUBS instruction</a:t>
            </a:r>
          </a:p>
          <a:p>
            <a:pPr marL="57150" indent="0">
              <a:defRPr/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    B.</a:t>
            </a:r>
            <a:r>
              <a:rPr lang="en-US" altLang="en-US" sz="1600" dirty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LE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Exit        	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//Conditional branch if X22 is &lt; = X23</a:t>
            </a:r>
          </a:p>
          <a:p>
            <a:pPr marL="57150" indent="0">
              <a:defRPr/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    ADD X22, X22, #1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 a = a +1 (In ARBv8 use ADD X22, X22, #1</a:t>
            </a:r>
          </a:p>
          <a:p>
            <a:pPr marL="57150" indent="0">
              <a:defRPr/>
            </a:pP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						// in LEGv8 we use ADDI X22, X22, #1</a:t>
            </a:r>
          </a:p>
          <a:p>
            <a:pPr marL="514350" lvl="1" indent="-574675">
              <a:buNone/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Exit:</a:t>
            </a:r>
          </a:p>
          <a:p>
            <a:pPr marL="514350" lvl="1" indent="-574675">
              <a:buNone/>
              <a:defRPr/>
            </a:pP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		Note: LE can be checked to see if either the Zero OR Negative bits are set</a:t>
            </a:r>
          </a:p>
          <a:p>
            <a:pPr marL="514350" lvl="1" indent="-574675">
              <a:buNone/>
              <a:defRPr/>
            </a:pPr>
            <a:endParaRPr lang="en-US" altLang="en-US" sz="1600" dirty="0">
              <a:latin typeface="Times" charset="0"/>
              <a:ea typeface="Times" charset="0"/>
              <a:cs typeface="Times" charset="0"/>
            </a:endParaRPr>
          </a:p>
          <a:p>
            <a:pPr marL="514350" lvl="1" indent="-574675">
              <a:buNone/>
              <a:defRPr/>
            </a:pPr>
            <a:endParaRPr lang="en-US" altLang="en-US" sz="16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1627580-E803-8AB9-39B1-30BE7AA8F812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285388"/>
            <a:ext cx="8259762" cy="638156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More examples using condition codes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4315AF-9354-D692-3686-BDE2B71F9F9D}"/>
              </a:ext>
            </a:extLst>
          </p:cNvPr>
          <p:cNvSpPr/>
          <p:nvPr/>
        </p:nvSpPr>
        <p:spPr>
          <a:xfrm>
            <a:off x="472440" y="4892927"/>
            <a:ext cx="80040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defRPr/>
            </a:pPr>
            <a:r>
              <a:rPr lang="en-US" altLang="en-US" sz="1600" i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In general we need to Store results from registers back to variable (in memory)</a:t>
            </a:r>
          </a:p>
          <a:p>
            <a:pPr lvl="1">
              <a:defRPr/>
            </a:pPr>
            <a:r>
              <a:rPr lang="en-US" altLang="en-US" sz="1600" i="1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	just as we need to Load variable values from memory to registers</a:t>
            </a:r>
          </a:p>
        </p:txBody>
      </p:sp>
    </p:spTree>
    <p:extLst>
      <p:ext uri="{BB962C8B-B14F-4D97-AF65-F5344CB8AC3E}">
        <p14:creationId xmlns:p14="http://schemas.microsoft.com/office/powerpoint/2010/main" val="284968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7AAE9-BE8C-A12B-758C-ACB05E242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EBA25-D967-E211-0F94-B9A4F351A61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139440" y="6101307"/>
            <a:ext cx="2895600" cy="365125"/>
          </a:xfrm>
        </p:spPr>
        <p:txBody>
          <a:bodyPr/>
          <a:lstStyle/>
          <a:p>
            <a:r>
              <a:rPr lang="en-US"/>
              <a:t>Sept. 17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276838-46EA-D2F3-E1CE-C5D7B23E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AA06C6D-793C-B70A-B47F-61785B7CC4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6408" y="953381"/>
            <a:ext cx="8470392" cy="658368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for  (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=0,  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&lt;a,  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++) b[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] = a + </a:t>
            </a:r>
            <a:r>
              <a:rPr lang="en-US" altLang="en-US" sz="1600" dirty="0" err="1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;</a:t>
            </a:r>
          </a:p>
          <a:p>
            <a:pPr lvl="1">
              <a:defRPr/>
            </a:pPr>
            <a:r>
              <a:rPr lang="en-US" altLang="en-US" sz="1600" i="1" dirty="0">
                <a:latin typeface="Times" charset="0"/>
                <a:ea typeface="Times" charset="0"/>
                <a:cs typeface="Times" charset="0"/>
              </a:rPr>
              <a:t>a</a:t>
            </a: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is in X22, Base address </a:t>
            </a:r>
            <a:r>
              <a:rPr lang="en-US" altLang="en-US" sz="1600" i="1" dirty="0">
                <a:latin typeface="Times" charset="0"/>
                <a:ea typeface="Times" charset="0"/>
                <a:cs typeface="Times" charset="0"/>
              </a:rPr>
              <a:t>array b </a:t>
            </a: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is in X23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762AF40-A51C-C3FF-2D3F-56DA06DB9AB7}"/>
              </a:ext>
            </a:extLst>
          </p:cNvPr>
          <p:cNvSpPr txBox="1">
            <a:spLocks noChangeArrowheads="1"/>
          </p:cNvSpPr>
          <p:nvPr/>
        </p:nvSpPr>
        <p:spPr>
          <a:xfrm>
            <a:off x="472440" y="333513"/>
            <a:ext cx="8259762" cy="500776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en-US" sz="2800" b="1" dirty="0">
                <a:solidFill>
                  <a:srgbClr val="006600"/>
                </a:solidFill>
                <a:latin typeface="Times" charset="0"/>
                <a:ea typeface="Times" charset="0"/>
                <a:cs typeface="Times" charset="0"/>
              </a:rPr>
              <a:t>More examples using condition codes</a:t>
            </a:r>
            <a:endParaRPr lang="en-AU" altLang="en-US" sz="2800" b="1" dirty="0">
              <a:solidFill>
                <a:srgbClr val="0066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87FF7E-79A3-6FE3-42B3-7280FA4C179D}"/>
              </a:ext>
            </a:extLst>
          </p:cNvPr>
          <p:cNvSpPr txBox="1"/>
          <p:nvPr/>
        </p:nvSpPr>
        <p:spPr>
          <a:xfrm>
            <a:off x="2139696" y="5068181"/>
            <a:ext cx="6291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We can write loops by performing </a:t>
            </a:r>
            <a:r>
              <a:rPr lang="en-US" sz="1600" i="1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Exit</a:t>
            </a:r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 test at the top or at the bottom.</a:t>
            </a:r>
          </a:p>
          <a:p>
            <a:r>
              <a:rPr lang="en-US" sz="1600" dirty="0">
                <a:solidFill>
                  <a:srgbClr val="C00000"/>
                </a:solidFill>
                <a:latin typeface="Times" charset="0"/>
                <a:ea typeface="Times" charset="0"/>
                <a:cs typeface="Times" charset="0"/>
              </a:rPr>
              <a:t>If you do bottom testing, loop is executed at least ONCE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9DE627-3193-D905-EA7C-8F07FBAD49F8}"/>
              </a:ext>
            </a:extLst>
          </p:cNvPr>
          <p:cNvSpPr/>
          <p:nvPr/>
        </p:nvSpPr>
        <p:spPr>
          <a:xfrm>
            <a:off x="528246" y="1710077"/>
            <a:ext cx="797356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>
              <a:buNone/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		ADD X9, XZR, #0    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//Set 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=0 (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is in  X9)</a:t>
            </a:r>
          </a:p>
          <a:p>
            <a:pPr marL="0" lvl="1" indent="0">
              <a:buNone/>
              <a:defRPr/>
            </a:pP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								</a:t>
            </a:r>
            <a:r>
              <a:rPr lang="en-US" alt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//this is another way to initialize a value to zero</a:t>
            </a:r>
          </a:p>
          <a:p>
            <a:pPr marL="0" lvl="1">
              <a:defRPr/>
            </a:pP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								// – note we could also use SUB X9, X9, X9	</a:t>
            </a:r>
          </a:p>
          <a:p>
            <a:pPr marL="0" lvl="1" indent="0">
              <a:buNone/>
              <a:defRPr/>
            </a:pPr>
            <a:endParaRPr lang="en-US" altLang="en-US" sz="1600" dirty="0">
              <a:solidFill>
                <a:srgbClr val="002060"/>
              </a:solidFill>
              <a:latin typeface="Times" charset="0"/>
              <a:ea typeface="Times" charset="0"/>
              <a:cs typeface="Times" charset="0"/>
            </a:endParaRPr>
          </a:p>
          <a:p>
            <a:pPr marL="227013" lvl="1" indent="0">
              <a:buNone/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Loop: 	SUBS X10, X9, X22   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//Check for 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&lt; a and set condition codes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B.GE Exit          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//If false exit else continue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ADD X10, X22, X9     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//Compute a + 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endParaRPr lang="en-US" altLang="en-US" sz="1600" dirty="0">
              <a:solidFill>
                <a:srgbClr val="00B050"/>
              </a:solidFill>
              <a:latin typeface="Times" charset="0"/>
              <a:ea typeface="Times" charset="0"/>
              <a:cs typeface="Times" charset="0"/>
            </a:endParaRP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LSL X11, X9, #3    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//Multiply 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*8 </a:t>
            </a:r>
          </a:p>
          <a:p>
            <a:pPr lvl="1">
              <a:defRPr/>
            </a:pP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							</a:t>
            </a:r>
            <a:r>
              <a:rPr lang="en-US" altLang="en-US" sz="1600" dirty="0">
                <a:solidFill>
                  <a:srgbClr val="002060"/>
                </a:solidFill>
                <a:latin typeface="Times" charset="0"/>
                <a:ea typeface="Times" charset="0"/>
                <a:cs typeface="Times" charset="0"/>
              </a:rPr>
              <a:t>// you can also use MUL X11, X9, #8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ADD X11, X23, X11   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//Compute address for b[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]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STUR X10, [X11, #0] 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//Store the a + 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 in b[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]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ADD X9, X9, #1     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</a:t>
            </a:r>
            <a:r>
              <a:rPr lang="en-US" altLang="en-US" sz="1600" dirty="0" err="1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i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++</a:t>
            </a:r>
          </a:p>
          <a:p>
            <a:pPr lvl="1"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    		B Loop              			</a:t>
            </a:r>
            <a:r>
              <a:rPr lang="en-US" altLang="en-US" sz="1600" dirty="0">
                <a:solidFill>
                  <a:srgbClr val="00B050"/>
                </a:solidFill>
                <a:latin typeface="Times" charset="0"/>
                <a:ea typeface="Times" charset="0"/>
                <a:cs typeface="Times" charset="0"/>
              </a:rPr>
              <a:t>//Loop back</a:t>
            </a:r>
          </a:p>
          <a:p>
            <a:pPr marL="171450" lvl="1" indent="0">
              <a:buNone/>
              <a:defRPr/>
            </a:pPr>
            <a:r>
              <a:rPr lang="en-US" altLang="en-US" sz="1600" dirty="0">
                <a:latin typeface="Times" charset="0"/>
                <a:ea typeface="Times" charset="0"/>
                <a:cs typeface="Times" charset="0"/>
              </a:rPr>
              <a:t>		Exit: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438FFFA-EC55-86DA-9DDC-7E1E096397D6}"/>
              </a:ext>
            </a:extLst>
          </p:cNvPr>
          <p:cNvGrpSpPr/>
          <p:nvPr/>
        </p:nvGrpSpPr>
        <p:grpSpPr>
          <a:xfrm>
            <a:off x="1414914" y="3098693"/>
            <a:ext cx="490888" cy="1953928"/>
            <a:chOff x="1414914" y="2598821"/>
            <a:chExt cx="490888" cy="195392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4B3A08F-C5B3-7B2E-8DE5-3FA8299F57E5}"/>
                </a:ext>
              </a:extLst>
            </p:cNvPr>
            <p:cNvCxnSpPr/>
            <p:nvPr/>
          </p:nvCxnSpPr>
          <p:spPr>
            <a:xfrm flipH="1">
              <a:off x="1434164" y="2608446"/>
              <a:ext cx="47163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7D063A7-5CEA-87D0-F132-8A7EF98D4358}"/>
                </a:ext>
              </a:extLst>
            </p:cNvPr>
            <p:cNvCxnSpPr/>
            <p:nvPr/>
          </p:nvCxnSpPr>
          <p:spPr>
            <a:xfrm>
              <a:off x="1414914" y="2598821"/>
              <a:ext cx="0" cy="19539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6E57059-1D2E-B015-80FC-E115926B8357}"/>
              </a:ext>
            </a:extLst>
          </p:cNvPr>
          <p:cNvGrpSpPr/>
          <p:nvPr/>
        </p:nvGrpSpPr>
        <p:grpSpPr>
          <a:xfrm>
            <a:off x="737937" y="2869612"/>
            <a:ext cx="1106905" cy="1944303"/>
            <a:chOff x="798897" y="2406316"/>
            <a:chExt cx="1106905" cy="1944303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0C40CD7-ADE1-846A-C110-FF4432536686}"/>
                </a:ext>
              </a:extLst>
            </p:cNvPr>
            <p:cNvCxnSpPr/>
            <p:nvPr/>
          </p:nvCxnSpPr>
          <p:spPr>
            <a:xfrm flipH="1">
              <a:off x="818147" y="4331368"/>
              <a:ext cx="108765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A77004E-7AF3-C733-C4C7-A40C8A9F8A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897" y="2415941"/>
              <a:ext cx="9625" cy="19346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A96EC689-936C-E050-3D35-7A5BF7455F73}"/>
                </a:ext>
              </a:extLst>
            </p:cNvPr>
            <p:cNvCxnSpPr/>
            <p:nvPr/>
          </p:nvCxnSpPr>
          <p:spPr>
            <a:xfrm>
              <a:off x="818147" y="2406316"/>
              <a:ext cx="22138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28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 bldLvl="2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6C0CAA-9765-03C5-32FE-B3FEFA5C5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FB4072-E949-C64D-D9C3-57FFA7A83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DEAEDA-B08A-5469-D464-946DFC805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Instruction Formats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7E91B-CFF5-0B6F-080E-01F8D7595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" y="1748940"/>
            <a:ext cx="8143963" cy="35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5809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D3539A-06C9-8891-3D9D-93B5AA3C7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6D324-9D50-61B2-E701-ABA970F47F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Some instructions start with an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 or end with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 and/or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</a:t>
            </a:r>
            <a:r>
              <a:rPr lang="en-US" dirty="0"/>
              <a:t> indicates a Floating Point operation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</a:t>
            </a:r>
            <a:r>
              <a:rPr lang="en-US" dirty="0"/>
              <a:t> uses an ‘immediate’ (constant) value for the 2</a:t>
            </a:r>
            <a:r>
              <a:rPr lang="en-US" baseline="30000" dirty="0"/>
              <a:t>nd</a:t>
            </a:r>
            <a:r>
              <a:rPr lang="en-US" dirty="0"/>
              <a:t> operand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</a:t>
            </a:r>
            <a:r>
              <a:rPr lang="en-US" dirty="0"/>
              <a:t> sets the Condition Codes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783F36-A4AF-021F-9CAB-4C3ECC413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Modifiers</a:t>
            </a:r>
          </a:p>
        </p:txBody>
      </p:sp>
    </p:spTree>
    <p:extLst>
      <p:ext uri="{BB962C8B-B14F-4D97-AF65-F5344CB8AC3E}">
        <p14:creationId xmlns:p14="http://schemas.microsoft.com/office/powerpoint/2010/main" val="214438334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A76D58-46C9-9842-24AD-AE9DE5AE8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165D-A64C-C3E6-5027-60D5E2E9F3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tabLst>
                <a:tab pos="849313" algn="l"/>
              </a:tabLst>
            </a:pPr>
            <a:r>
              <a:rPr lang="en-US" dirty="0"/>
              <a:t>Instructions have several ‘patterns’</a:t>
            </a:r>
          </a:p>
          <a:p>
            <a:pPr marL="11113" indent="-11113">
              <a:tabLst>
                <a:tab pos="452438" algn="l"/>
                <a:tab pos="2051050" algn="l"/>
              </a:tabLs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	Operation	Destination,  Source1,  Source2 {,optional}</a:t>
            </a:r>
          </a:p>
          <a:p>
            <a:r>
              <a:rPr lang="en-US" dirty="0"/>
              <a:t>Soiurce1 is always a Register</a:t>
            </a:r>
          </a:p>
          <a:p>
            <a:r>
              <a:rPr lang="en-US" dirty="0"/>
              <a:t>Source2 is either a register or an ‘immediate’ value (constant)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953D0A-2D4C-7C22-15B7-75035065B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representation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326915801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26173-1AF5-C671-B913-C3BE6ECD4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E5A4FC-855D-0D86-CD6A-20252951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F042F-F6DC-A03C-0A3F-8B00047779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tabLst>
                <a:tab pos="849313" algn="l"/>
              </a:tabLst>
            </a:pPr>
            <a:r>
              <a:rPr lang="en-US" dirty="0"/>
              <a:t>Instructions have several ‘patterns’</a:t>
            </a:r>
          </a:p>
          <a:p>
            <a:pPr marL="11113" indent="-11113">
              <a:tabLst>
                <a:tab pos="452438" algn="l"/>
                <a:tab pos="2051050" algn="l"/>
              </a:tabLs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	Load/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StoreOp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DataReg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 [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BaseAdrs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Reg,  Offset]</a:t>
            </a:r>
          </a:p>
          <a:p>
            <a:pPr>
              <a:tabLst>
                <a:tab pos="2108200" algn="l"/>
              </a:tabLst>
            </a:pPr>
            <a:r>
              <a:rPr lang="en-US" dirty="0" err="1"/>
              <a:t>DataReg</a:t>
            </a:r>
            <a:r>
              <a:rPr lang="en-US" dirty="0"/>
              <a:t>	Register holds value to be stored or loaded</a:t>
            </a:r>
          </a:p>
          <a:p>
            <a:pPr>
              <a:tabLst>
                <a:tab pos="2108200" algn="l"/>
              </a:tabLst>
            </a:pPr>
            <a:r>
              <a:rPr lang="en-US" dirty="0" err="1"/>
              <a:t>BaseAdrsReg</a:t>
            </a:r>
            <a:r>
              <a:rPr lang="en-US" dirty="0"/>
              <a:t>	Address of memory location</a:t>
            </a:r>
          </a:p>
          <a:p>
            <a:pPr>
              <a:tabLst>
                <a:tab pos="2108200" algn="l"/>
              </a:tabLst>
            </a:pPr>
            <a:r>
              <a:rPr lang="en-US" dirty="0"/>
              <a:t>Offset	Offset from </a:t>
            </a:r>
            <a:r>
              <a:rPr lang="en-US" dirty="0" err="1"/>
              <a:t>BaseAdrs</a:t>
            </a:r>
            <a:r>
              <a:rPr lang="en-US" dirty="0"/>
              <a:t> to load/store data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E9A4E1-04EA-E2C0-5A5C-D3F2318FE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representation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321855697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3DF4A-70FC-AE28-0F9C-E129B46D5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609AAB-E6E7-E662-CE15-56C8D6AB1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4F595-557C-CE60-016D-BB7EFF19A0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tabLst>
                <a:tab pos="849313" algn="l"/>
              </a:tabLst>
            </a:pPr>
            <a:r>
              <a:rPr lang="en-US" dirty="0"/>
              <a:t>Instructions have several ‘patterns’</a:t>
            </a:r>
          </a:p>
          <a:p>
            <a:pPr marL="11113" indent="-11113">
              <a:tabLst>
                <a:tab pos="452438" algn="l"/>
                <a:tab pos="2051050" algn="l"/>
              </a:tabLs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	Branch			Destination</a:t>
            </a:r>
          </a:p>
          <a:p>
            <a:pPr marL="11113" indent="-11113">
              <a:tabLst>
                <a:tab pos="452438" algn="l"/>
                <a:tab pos="2051050" algn="l"/>
              </a:tabLst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Branch.Condition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	Destination</a:t>
            </a:r>
          </a:p>
          <a:p>
            <a:pPr>
              <a:tabLst>
                <a:tab pos="1768475" algn="l"/>
              </a:tabLst>
            </a:pPr>
            <a:r>
              <a:rPr lang="en-US" dirty="0"/>
              <a:t>Branch	Changes PC to specified destination</a:t>
            </a:r>
          </a:p>
          <a:p>
            <a:pPr>
              <a:tabLst>
                <a:tab pos="1768475" algn="l"/>
              </a:tabLst>
            </a:pPr>
            <a:r>
              <a:rPr lang="en-US" dirty="0"/>
              <a:t>Destination	Offset +/- from the current PC</a:t>
            </a:r>
          </a:p>
          <a:p>
            <a:pPr>
              <a:tabLst>
                <a:tab pos="1768475" algn="l"/>
              </a:tabLst>
            </a:pPr>
            <a:r>
              <a:rPr lang="en-US" dirty="0"/>
              <a:t>Condition	Based on condition codes executes the branch or not. .LE, .EQ, LT, .GT, .NE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A2A0B5-0337-9DAF-0864-E61AA5130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representation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170465693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ECD239-C967-014E-E9A7-93D58AE62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3647DB-252C-B7CA-88F5-2DDC6FBC7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194405"/>
            <a:ext cx="5791200" cy="9017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FDAF8-D8C0-8617-0DE1-C34930C4EB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Rm	First register operand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Rn	Second register operand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Shift Amount	Shift Rn left n bits before doing the op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Rd	Destination register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ADD		</a:t>
            </a:r>
            <a:r>
              <a:rPr lang="en-US" dirty="0">
                <a:solidFill>
                  <a:schemeClr val="tx1"/>
                </a:solidFill>
              </a:rPr>
              <a:t>R5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R9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R20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A360F2F-CAC5-49AA-B860-BEF22876C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R-Type: Arithmetic and Logic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0576478-0040-7880-31A3-2E84260ADF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388452"/>
              </p:ext>
            </p:extLst>
          </p:nvPr>
        </p:nvGraphicFramePr>
        <p:xfrm>
          <a:off x="1062991" y="5446806"/>
          <a:ext cx="6404609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99713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1197123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551052360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868683733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61462467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Rm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shamt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X20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1OOO1O11OOO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1O1OO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OOOOOO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O1OO1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OO1O1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1OOO 1O11 OOO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1 O1OO </a:t>
                      </a:r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OOOO OO</a:t>
                      </a:r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O1 OO1</a:t>
                      </a:r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 O1O1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MT"/>
                        </a:rPr>
                        <a:t>8B140125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1C2DC68-395F-1FEC-4AF9-4CEF7BAD90B2}"/>
              </a:ext>
            </a:extLst>
          </p:cNvPr>
          <p:cNvCxnSpPr>
            <a:cxnSpLocks/>
          </p:cNvCxnSpPr>
          <p:nvPr/>
        </p:nvCxnSpPr>
        <p:spPr>
          <a:xfrm>
            <a:off x="4979670" y="5243165"/>
            <a:ext cx="802005" cy="85283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87CA1F7-7916-3335-1AEB-14522FAE331E}"/>
              </a:ext>
            </a:extLst>
          </p:cNvPr>
          <p:cNvCxnSpPr>
            <a:cxnSpLocks/>
          </p:cNvCxnSpPr>
          <p:nvPr/>
        </p:nvCxnSpPr>
        <p:spPr>
          <a:xfrm flipH="1">
            <a:off x="4194810" y="5177790"/>
            <a:ext cx="1463040" cy="85725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0F395B-8315-B221-A807-45FF51AF3227}"/>
              </a:ext>
            </a:extLst>
          </p:cNvPr>
          <p:cNvCxnSpPr>
            <a:cxnSpLocks/>
          </p:cNvCxnSpPr>
          <p:nvPr/>
        </p:nvCxnSpPr>
        <p:spPr>
          <a:xfrm>
            <a:off x="4457700" y="5243165"/>
            <a:ext cx="2518410" cy="77282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70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2B0B2-E263-6FDD-806A-C41F9EB14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6729F1-906F-B07B-6A2E-0809649D8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79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271A8-5E01-0C07-4512-85D838661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194405"/>
            <a:ext cx="5791200" cy="9017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02F3D-FB91-3C72-6460-25756DF29D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440" y="2205990"/>
            <a:ext cx="8374380" cy="373761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tabLst>
                <a:tab pos="2392363" algn="l"/>
              </a:tabLst>
            </a:pPr>
            <a:r>
              <a:rPr lang="en-US" dirty="0"/>
              <a:t>Instruction fields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Rm	First register operand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Rn	Second register operand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Shift Amount	Shift Rn left n bits before doing the op</a:t>
            </a:r>
          </a:p>
          <a:p>
            <a:pPr marL="800100" lvl="1" indent="-342900">
              <a:tabLst>
                <a:tab pos="2392363" algn="l"/>
              </a:tabLst>
            </a:pPr>
            <a:r>
              <a:rPr lang="en-US" dirty="0"/>
              <a:t>Rd	Destination register</a:t>
            </a:r>
          </a:p>
          <a:p>
            <a:pPr marL="0" indent="0">
              <a:tabLst>
                <a:tab pos="1303338" algn="l"/>
              </a:tabLst>
            </a:pPr>
            <a:r>
              <a:rPr lang="en-US" dirty="0"/>
              <a:t>	ADD		</a:t>
            </a:r>
            <a:r>
              <a:rPr lang="en-US" dirty="0">
                <a:solidFill>
                  <a:schemeClr val="tx1"/>
                </a:solidFill>
              </a:rPr>
              <a:t>R5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R9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R20,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LSL 12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303338" algn="l"/>
              </a:tabLs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78E8885-8627-F6C0-0901-75EF00B0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R-Type: Arithmetic and Logic Instructions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C89E17-9B54-F454-C756-B930722C49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531958"/>
              </p:ext>
            </p:extLst>
          </p:nvPr>
        </p:nvGraphicFramePr>
        <p:xfrm>
          <a:off x="1062991" y="5446806"/>
          <a:ext cx="6404609" cy="13970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99713">
                  <a:extLst>
                    <a:ext uri="{9D8B030D-6E8A-4147-A177-3AD203B41FA5}">
                      <a16:colId xmlns:a16="http://schemas.microsoft.com/office/drawing/2014/main" val="1048144948"/>
                    </a:ext>
                  </a:extLst>
                </a:gridCol>
                <a:gridCol w="1197123">
                  <a:extLst>
                    <a:ext uri="{9D8B030D-6E8A-4147-A177-3AD203B41FA5}">
                      <a16:colId xmlns:a16="http://schemas.microsoft.com/office/drawing/2014/main" val="1398668728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551052360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868683733"/>
                    </a:ext>
                  </a:extLst>
                </a:gridCol>
                <a:gridCol w="1002591">
                  <a:extLst>
                    <a:ext uri="{9D8B030D-6E8A-4147-A177-3AD203B41FA5}">
                      <a16:colId xmlns:a16="http://schemas.microsoft.com/office/drawing/2014/main" val="1614624677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opcode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Rm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</a:rPr>
                        <a:t>shamt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818295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X20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X5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1957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1OOO1O11OOO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1O1OO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OO11OO</a:t>
                      </a:r>
                      <a:endParaRPr lang="en-US" sz="1600" b="1" i="0" u="none" strike="noStrike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O1OO1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OO1O1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2549582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1OOO 1O11 OOO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1 O1OO </a:t>
                      </a:r>
                      <a:r>
                        <a:rPr lang="en-US" sz="1600" b="1" u="none" strike="noStrike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OO11 OO</a:t>
                      </a:r>
                      <a:r>
                        <a:rPr lang="en-US" sz="16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O1 OO1</a:t>
                      </a:r>
                      <a:r>
                        <a:rPr lang="en-US" sz="16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O O1O1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474225"/>
                  </a:ext>
                </a:extLst>
              </a:tr>
              <a:tr h="2794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MT"/>
                        </a:rPr>
                        <a:t>8B143125</a:t>
                      </a: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135027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723377F-1059-EC4A-FA54-3F4651DC4105}"/>
              </a:ext>
            </a:extLst>
          </p:cNvPr>
          <p:cNvCxnSpPr>
            <a:cxnSpLocks/>
          </p:cNvCxnSpPr>
          <p:nvPr/>
        </p:nvCxnSpPr>
        <p:spPr>
          <a:xfrm>
            <a:off x="4979670" y="5243165"/>
            <a:ext cx="802005" cy="85283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F69BC5-D1FA-15A0-BE03-45A5FE205093}"/>
              </a:ext>
            </a:extLst>
          </p:cNvPr>
          <p:cNvCxnSpPr>
            <a:cxnSpLocks/>
          </p:cNvCxnSpPr>
          <p:nvPr/>
        </p:nvCxnSpPr>
        <p:spPr>
          <a:xfrm flipH="1">
            <a:off x="4194810" y="5177790"/>
            <a:ext cx="1463040" cy="85725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7A87676-5436-01FF-D21A-33A00BC0EA28}"/>
              </a:ext>
            </a:extLst>
          </p:cNvPr>
          <p:cNvCxnSpPr>
            <a:cxnSpLocks/>
          </p:cNvCxnSpPr>
          <p:nvPr/>
        </p:nvCxnSpPr>
        <p:spPr>
          <a:xfrm>
            <a:off x="4457700" y="5243165"/>
            <a:ext cx="2518410" cy="772825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89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FAA5E6-D7DB-9A0B-92B6-B8FCF7CA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1DDF-D212-9A09-6BD8-E239ECE8E2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Programming languages like ‘C’ depend upon variables to perform the transactions required by the 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data is 1s and 0s but how we treat those 1s and 0s allows us to develop apps that are text or number based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004B70-8447-85CB-356D-F52350813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417138454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C5018F-E503-4A55-F95F-32CD6A5A2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80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155710-B9E9-03AC-F97E-E8DF9DC235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ADD	Rd, Rm, Rn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LDURD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STURD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SUBS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ANDS</a:t>
            </a:r>
            <a:endParaRPr lang="en-US" sz="2000" kern="100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i="1" u="sng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LSL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i="1" u="sng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LSR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SUB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i="1" u="sng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EOR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LDURS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STURS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ADDS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i="1" u="sng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ORR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UMULH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SMULH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SDIV	</a:t>
            </a:r>
            <a:r>
              <a:rPr lang="en-US" sz="2000" kern="0" dirty="0">
                <a:solidFill>
                  <a:schemeClr val="tx2">
                    <a:lumMod val="7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UDIV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	</a:t>
            </a:r>
            <a:r>
              <a:rPr lang="en-US" sz="2000" i="1" u="sng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FADDD	FCMPD	FDIVD	FMULD</a:t>
            </a:r>
            <a:endParaRPr lang="en-US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FSUBD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FADDS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FCMPS</a:t>
            </a:r>
            <a:r>
              <a:rPr lang="en-US" sz="20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FDIVS</a:t>
            </a:r>
            <a:endParaRPr lang="en-US" sz="2000" kern="100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90563" lvl="1" indent="0">
              <a:spcBef>
                <a:spcPts val="0"/>
              </a:spcBef>
              <a:buNone/>
              <a:tabLst>
                <a:tab pos="2220913" algn="l"/>
                <a:tab pos="3821113" algn="l"/>
                <a:tab pos="5475288" algn="l"/>
              </a:tabLst>
            </a:pP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FMULS</a:t>
            </a:r>
            <a:r>
              <a:rPr lang="en-US" sz="2000" kern="1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FSUBS</a:t>
            </a:r>
            <a:endParaRPr lang="en-US" sz="2000" kern="100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Unsigned		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Sets CC	</a:t>
            </a:r>
            <a:r>
              <a:rPr lang="en-US" i="1" u="sng" dirty="0"/>
              <a:t>Bit operators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94E8E4-4FAF-8443-902F-BB16022E2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R-type </a:t>
            </a:r>
            <a:r>
              <a:rPr lang="en-US" dirty="0" err="1"/>
              <a:t>Instuctions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703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D68DA-D3F7-5085-7275-227C75181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E5750E-4AAE-A8A3-3071-00A3E6898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4C76B-B62B-E041-BECA-E1452F308EB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40780-A797-53BE-34CB-F06B0F2AC5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ASCII</a:t>
            </a:r>
            <a:r>
              <a:rPr lang="en-US" dirty="0"/>
              <a:t> defines the standard to encode 1s and 0s to represent text</a:t>
            </a:r>
          </a:p>
          <a:p>
            <a:pPr marL="800100" lvl="1" indent="-342900">
              <a:tabLst>
                <a:tab pos="1938338" algn="l"/>
                <a:tab pos="3197225" algn="l"/>
                <a:tab pos="5305425" algn="l"/>
              </a:tabLst>
            </a:pPr>
            <a:r>
              <a:rPr lang="en-US" dirty="0"/>
              <a:t>0x41	‘A’	0x61		‘a’</a:t>
            </a:r>
          </a:p>
          <a:p>
            <a:pPr marL="800100" lvl="1" indent="-342900">
              <a:tabLst>
                <a:tab pos="1938338" algn="l"/>
                <a:tab pos="3197225" algn="l"/>
                <a:tab pos="5305425" algn="l"/>
              </a:tabLst>
            </a:pPr>
            <a:r>
              <a:rPr lang="en-US" dirty="0"/>
              <a:t>0x20	space	0x30 – 0x39		‘0’ – ‘9’</a:t>
            </a:r>
          </a:p>
          <a:p>
            <a:pPr marL="800100" lvl="1" indent="-342900">
              <a:tabLst>
                <a:tab pos="1938338" algn="l"/>
                <a:tab pos="3197225" algn="l"/>
                <a:tab pos="5305425" algn="l"/>
              </a:tabLst>
            </a:pPr>
            <a:r>
              <a:rPr lang="en-US" dirty="0"/>
              <a:t>0x40	‘@’	0x2B	‘+’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883F83-DCBE-BF0D-6B35-016412511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Based</a:t>
            </a:r>
          </a:p>
        </p:txBody>
      </p:sp>
    </p:spTree>
    <p:extLst>
      <p:ext uri="{BB962C8B-B14F-4D97-AF65-F5344CB8AC3E}">
        <p14:creationId xmlns:p14="http://schemas.microsoft.com/office/powerpoint/2010/main" val="3923529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26755</TotalTime>
  <Words>8011</Words>
  <Application>Microsoft Macintosh PowerPoint</Application>
  <PresentationFormat>Letter Paper (8.5x11 in)</PresentationFormat>
  <Paragraphs>1351</Paragraphs>
  <Slides>80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92" baseType="lpstr">
      <vt:lpstr>Arial</vt:lpstr>
      <vt:lpstr>ArialMT</vt:lpstr>
      <vt:lpstr>Calibri</vt:lpstr>
      <vt:lpstr>Courier New</vt:lpstr>
      <vt:lpstr>Helvetica</vt:lpstr>
      <vt:lpstr>Linux Libertine</vt:lpstr>
      <vt:lpstr>Times</vt:lpstr>
      <vt:lpstr>Times New Roman</vt:lpstr>
      <vt:lpstr>Times Roman</vt:lpstr>
      <vt:lpstr>Tw Cen MT</vt:lpstr>
      <vt:lpstr>Wingdings</vt:lpstr>
      <vt:lpstr>Circuit</vt:lpstr>
      <vt:lpstr>PowerPoint Presentation</vt:lpstr>
      <vt:lpstr>Basic Instructions</vt:lpstr>
      <vt:lpstr>Some of the ARM instructions</vt:lpstr>
      <vt:lpstr>Instruction Set Requirements</vt:lpstr>
      <vt:lpstr>Instruction Set Requirements</vt:lpstr>
      <vt:lpstr>Data Stores – Registers – VERY short term</vt:lpstr>
      <vt:lpstr>Data Stores – Long term</vt:lpstr>
      <vt:lpstr>Variables</vt:lpstr>
      <vt:lpstr>Text Based</vt:lpstr>
      <vt:lpstr>Encoding Text</vt:lpstr>
      <vt:lpstr>Business and Scientific Based</vt:lpstr>
      <vt:lpstr>Instructions to operate on data</vt:lpstr>
      <vt:lpstr>Instructions to operate on data</vt:lpstr>
      <vt:lpstr>What Just Happened?</vt:lpstr>
      <vt:lpstr>Note on ARM v. LEG opcodes</vt:lpstr>
      <vt:lpstr>Change the course of your program flow</vt:lpstr>
      <vt:lpstr>Making Decisions</vt:lpstr>
      <vt:lpstr>Making lots of decisions</vt:lpstr>
      <vt:lpstr>ARM/LEG/RISC – side note</vt:lpstr>
      <vt:lpstr>Basic app with lots of comments</vt:lpstr>
      <vt:lpstr>Same app but this time we will store the result</vt:lpstr>
      <vt:lpstr>Register Usage</vt:lpstr>
      <vt:lpstr>Registers</vt:lpstr>
      <vt:lpstr>Data Stores – Registers – VERY short term</vt:lpstr>
      <vt:lpstr>Special Registers</vt:lpstr>
      <vt:lpstr>Very Special ‘mini’ Registers</vt:lpstr>
      <vt:lpstr>Special Registers</vt:lpstr>
      <vt:lpstr>Condition Codes Don’t change until they change</vt:lpstr>
      <vt:lpstr>Stack Pointer</vt:lpstr>
      <vt:lpstr>Stack Pointer</vt:lpstr>
      <vt:lpstr>Numbers – Unsigned Integers</vt:lpstr>
      <vt:lpstr>Numbers – Signed Integers</vt:lpstr>
      <vt:lpstr>PowerPoint Presentation</vt:lpstr>
      <vt:lpstr>Hexadecimal – Get used to it</vt:lpstr>
      <vt:lpstr>Instruction Real Estate (Start Here)</vt:lpstr>
      <vt:lpstr>D-Type: Load and Store Instructions</vt:lpstr>
      <vt:lpstr>Common D-type Instructions</vt:lpstr>
      <vt:lpstr>Load and Store limitations</vt:lpstr>
      <vt:lpstr>I-Type: Immediate Instructions</vt:lpstr>
      <vt:lpstr>Common I-type Instructions</vt:lpstr>
      <vt:lpstr>B and CB-Type: Branch and Compare Instructions</vt:lpstr>
      <vt:lpstr>CB-Type: Compare and Branch Instructions</vt:lpstr>
      <vt:lpstr>CB-Type: Compare and Branch Instructions</vt:lpstr>
      <vt:lpstr>Common CB and B-type Instructions</vt:lpstr>
      <vt:lpstr>Shift and Logical Operations</vt:lpstr>
      <vt:lpstr>PowerPoint Presentation</vt:lpstr>
      <vt:lpstr>PowerPoint Presentation</vt:lpstr>
      <vt:lpstr>PowerPoint Presentation</vt:lpstr>
      <vt:lpstr>OR</vt:lpstr>
      <vt:lpstr>AND</vt:lpstr>
      <vt:lpstr>NOT and Exclusive OR</vt:lpstr>
      <vt:lpstr>Core Instruction Formats</vt:lpstr>
      <vt:lpstr>PowerPoint Presentation</vt:lpstr>
      <vt:lpstr>I Format – Hex to Instruction</vt:lpstr>
      <vt:lpstr>D - Format – Hex to Instruction</vt:lpstr>
      <vt:lpstr>R - Format – Hex to Instruction</vt:lpstr>
      <vt:lpstr>I Format - EORI   X11, X21, #42</vt:lpstr>
      <vt:lpstr>D Format - LDURB   X10, [X5, #63]</vt:lpstr>
      <vt:lpstr>R – Format   FADDD  D8, D9, D10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Core Instruction Formats</vt:lpstr>
      <vt:lpstr>Instruction Modifiers</vt:lpstr>
      <vt:lpstr>Binary representation of Instructions</vt:lpstr>
      <vt:lpstr>Binary representation of Instructions</vt:lpstr>
      <vt:lpstr>Binary representation of Instructions</vt:lpstr>
      <vt:lpstr>R-Type: Arithmetic and Logic Instructions</vt:lpstr>
      <vt:lpstr>R-Type: Arithmetic and Logic Instructions</vt:lpstr>
      <vt:lpstr>Common R-type Instuctions</vt:lpstr>
    </vt:vector>
  </TitlesOfParts>
  <Company>University of North Texas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Young, Kit</dc:creator>
  <cp:lastModifiedBy>Gary James</cp:lastModifiedBy>
  <cp:revision>320</cp:revision>
  <cp:lastPrinted>2020-09-03T13:13:34Z</cp:lastPrinted>
  <dcterms:created xsi:type="dcterms:W3CDTF">2010-11-22T21:44:58Z</dcterms:created>
  <dcterms:modified xsi:type="dcterms:W3CDTF">2024-06-12T04:24:27Z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